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98" r:id="rId3"/>
    <p:sldId id="455" r:id="rId4"/>
    <p:sldId id="488" r:id="rId5"/>
    <p:sldId id="456" r:id="rId6"/>
    <p:sldId id="454" r:id="rId7"/>
    <p:sldId id="405" r:id="rId8"/>
    <p:sldId id="308" r:id="rId9"/>
    <p:sldId id="366" r:id="rId10"/>
    <p:sldId id="473" r:id="rId11"/>
    <p:sldId id="474" r:id="rId12"/>
    <p:sldId id="309" r:id="rId13"/>
    <p:sldId id="310" r:id="rId14"/>
    <p:sldId id="362" r:id="rId15"/>
    <p:sldId id="313" r:id="rId16"/>
    <p:sldId id="311" r:id="rId17"/>
    <p:sldId id="312" r:id="rId18"/>
    <p:sldId id="371" r:id="rId19"/>
    <p:sldId id="372" r:id="rId20"/>
    <p:sldId id="373" r:id="rId21"/>
    <p:sldId id="374" r:id="rId22"/>
    <p:sldId id="375" r:id="rId23"/>
    <p:sldId id="383" r:id="rId24"/>
    <p:sldId id="469" r:id="rId25"/>
    <p:sldId id="386" r:id="rId26"/>
    <p:sldId id="390" r:id="rId27"/>
    <p:sldId id="391" r:id="rId28"/>
    <p:sldId id="392" r:id="rId29"/>
    <p:sldId id="475" r:id="rId30"/>
    <p:sldId id="476" r:id="rId31"/>
    <p:sldId id="435" r:id="rId32"/>
    <p:sldId id="489" r:id="rId33"/>
    <p:sldId id="463" r:id="rId34"/>
    <p:sldId id="436" r:id="rId35"/>
    <p:sldId id="461" r:id="rId36"/>
    <p:sldId id="464" r:id="rId37"/>
    <p:sldId id="460" r:id="rId38"/>
    <p:sldId id="483" r:id="rId39"/>
    <p:sldId id="487" r:id="rId40"/>
    <p:sldId id="423" r:id="rId41"/>
    <p:sldId id="424" r:id="rId42"/>
    <p:sldId id="426" r:id="rId43"/>
    <p:sldId id="439" r:id="rId44"/>
    <p:sldId id="427" r:id="rId45"/>
    <p:sldId id="440" r:id="rId46"/>
    <p:sldId id="472" r:id="rId47"/>
    <p:sldId id="428" r:id="rId48"/>
    <p:sldId id="429" r:id="rId49"/>
    <p:sldId id="430" r:id="rId50"/>
    <p:sldId id="431" r:id="rId51"/>
    <p:sldId id="432" r:id="rId52"/>
    <p:sldId id="433" r:id="rId53"/>
    <p:sldId id="434" r:id="rId54"/>
    <p:sldId id="457" r:id="rId55"/>
    <p:sldId id="468" r:id="rId56"/>
    <p:sldId id="306" r:id="rId57"/>
    <p:sldId id="318" r:id="rId58"/>
    <p:sldId id="458" r:id="rId59"/>
    <p:sldId id="459" r:id="rId60"/>
    <p:sldId id="477" r:id="rId61"/>
    <p:sldId id="478" r:id="rId62"/>
    <p:sldId id="482" r:id="rId63"/>
    <p:sldId id="479" r:id="rId64"/>
    <p:sldId id="414" r:id="rId65"/>
    <p:sldId id="480" r:id="rId66"/>
    <p:sldId id="415" r:id="rId67"/>
    <p:sldId id="441" r:id="rId68"/>
    <p:sldId id="484" r:id="rId69"/>
    <p:sldId id="490" r:id="rId70"/>
    <p:sldId id="486"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964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67" autoAdjust="0"/>
    <p:restoredTop sz="77448" autoAdjust="0"/>
  </p:normalViewPr>
  <p:slideViewPr>
    <p:cSldViewPr>
      <p:cViewPr varScale="1">
        <p:scale>
          <a:sx n="90" d="100"/>
          <a:sy n="90" d="100"/>
        </p:scale>
        <p:origin x="-240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3762"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428B86-015E-4606-BE48-84DD393C4A38}" type="datetimeFigureOut">
              <a:rPr lang="en-US" smtClean="0"/>
              <a:pPr/>
              <a:t>9/6/2014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994955-D2FD-4CF5-A44C-28996C0F938B}" type="slidenum">
              <a:rPr lang="en-US" smtClean="0"/>
              <a:pPr/>
              <a:t>‹#›</a:t>
            </a:fld>
            <a:endParaRPr lang="en-US"/>
          </a:p>
        </p:txBody>
      </p:sp>
    </p:spTree>
    <p:extLst>
      <p:ext uri="{BB962C8B-B14F-4D97-AF65-F5344CB8AC3E}">
        <p14:creationId xmlns:p14="http://schemas.microsoft.com/office/powerpoint/2010/main" xmlns="" val="669717528"/>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This slide presentation is about Eric</a:t>
            </a:r>
            <a:r>
              <a:rPr lang="en-US" sz="1200" kern="1200" baseline="0" dirty="0" smtClean="0">
                <a:solidFill>
                  <a:schemeClr val="tx1"/>
                </a:solidFill>
                <a:latin typeface="+mn-lt"/>
                <a:ea typeface="+mn-ea"/>
                <a:cs typeface="+mn-cs"/>
              </a:rPr>
              <a:t> Berne, the founder of Transactional Analysis, </a:t>
            </a:r>
            <a:r>
              <a:rPr lang="en-US" sz="1200" kern="1200" dirty="0" smtClean="0">
                <a:solidFill>
                  <a:schemeClr val="tx1"/>
                </a:solidFill>
                <a:latin typeface="+mn-lt"/>
                <a:ea typeface="+mn-ea"/>
                <a:cs typeface="+mn-cs"/>
              </a:rPr>
              <a:t>and his beginnings in the world of psychiatry, writing, relationships and parenting.</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This</a:t>
            </a:r>
            <a:r>
              <a:rPr lang="en-US" sz="1200" kern="1200" baseline="0" dirty="0" smtClean="0">
                <a:solidFill>
                  <a:schemeClr val="tx1"/>
                </a:solidFill>
                <a:latin typeface="+mn-lt"/>
                <a:ea typeface="+mn-ea"/>
                <a:cs typeface="+mn-cs"/>
              </a:rPr>
              <a:t> is not intended to be a complete history of Eric Berne. The images shown here have been taken from a collection of Eric Berne memorabilia which was held by Carol Solomon for safekeeping for the Berne family. Many of these images are now held at the University of California in San Francisco (UCSF) and are a part of the Eric Berne Archive. Many will be made public in August 2014 through the Archives and Special Collections at the Library at UCSF.</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Carol Solomon</a:t>
            </a:r>
            <a:r>
              <a:rPr lang="en-US" sz="1200" kern="1200" baseline="0" smtClean="0">
                <a:solidFill>
                  <a:schemeClr val="tx1"/>
                </a:solidFill>
                <a:latin typeface="+mn-lt"/>
                <a:ea typeface="+mn-ea"/>
                <a:cs typeface="+mn-cs"/>
              </a:rPr>
              <a:t>, June 2014</a:t>
            </a:r>
            <a:endParaRPr lang="en-US" sz="1200"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Thanks to Janice McGee, Eric Berne’s daughter,</a:t>
            </a:r>
            <a:r>
              <a:rPr lang="en-US" sz="1400" baseline="0" dirty="0" smtClean="0"/>
              <a:t> for sharing many of the photos shown here.</a:t>
            </a:r>
            <a:endParaRPr lang="en-US" sz="1400"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This is the best known photo from the cover</a:t>
            </a:r>
            <a:r>
              <a:rPr lang="en-US" sz="1400" baseline="0" dirty="0" smtClean="0"/>
              <a:t> of Games People Play. Thanks to Eric’s grandson, Nick </a:t>
            </a:r>
            <a:r>
              <a:rPr lang="en-US" sz="1400" baseline="0" dirty="0" err="1" smtClean="0"/>
              <a:t>Calcaterra</a:t>
            </a:r>
            <a:r>
              <a:rPr lang="en-US" sz="1400" baseline="0" dirty="0" smtClean="0"/>
              <a:t>, for this copy of the photo. Nick created the website </a:t>
            </a:r>
            <a:r>
              <a:rPr lang="en-US" sz="1400" b="1" baseline="0" dirty="0" smtClean="0"/>
              <a:t>ericberne.com</a:t>
            </a:r>
            <a:r>
              <a:rPr lang="en-US" sz="1400" baseline="0" dirty="0" smtClean="0"/>
              <a:t> and you can go there to learn more about our founder.</a:t>
            </a:r>
            <a:endParaRPr lang="en-US" sz="1400"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Here is Eric’s Medical License</a:t>
            </a:r>
            <a:r>
              <a:rPr lang="en-US" sz="1400" baseline="0" dirty="0" smtClean="0"/>
              <a:t> to practice in California.</a:t>
            </a:r>
          </a:p>
          <a:p>
            <a:r>
              <a:rPr lang="en-US" sz="1400" baseline="0" dirty="0" smtClean="0"/>
              <a:t>He was also licensed to practice in Massachusetts, Connecticut and New York before he came to California</a:t>
            </a:r>
            <a:endParaRPr lang="en-US" sz="1400" dirty="0" smtClean="0"/>
          </a:p>
        </p:txBody>
      </p:sp>
      <p:sp>
        <p:nvSpPr>
          <p:cNvPr id="4" name="Slide Number Placeholder 3"/>
          <p:cNvSpPr>
            <a:spLocks noGrp="1"/>
          </p:cNvSpPr>
          <p:nvPr>
            <p:ph type="sldNum" sz="quarter" idx="10"/>
          </p:nvPr>
        </p:nvSpPr>
        <p:spPr/>
        <p:txBody>
          <a:bodyPr/>
          <a:lstStyle/>
          <a:p>
            <a:fld id="{9C994955-D2FD-4CF5-A44C-28996C0F938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kern="1200" dirty="0" smtClean="0">
                <a:solidFill>
                  <a:schemeClr val="tx1"/>
                </a:solidFill>
                <a:latin typeface="+mn-lt"/>
                <a:ea typeface="+mn-ea"/>
                <a:cs typeface="+mn-cs"/>
              </a:rPr>
              <a:t>Eric became a fellow of the American Psychiatric Association in </a:t>
            </a:r>
            <a:r>
              <a:rPr lang="en-US" sz="1400" b="1" kern="1200" dirty="0" smtClean="0">
                <a:solidFill>
                  <a:schemeClr val="tx1"/>
                </a:solidFill>
                <a:latin typeface="+mn-lt"/>
                <a:ea typeface="+mn-ea"/>
                <a:cs typeface="+mn-cs"/>
              </a:rPr>
              <a:t>1949</a:t>
            </a:r>
            <a:r>
              <a:rPr lang="en-US" sz="1400" kern="1200" dirty="0" smtClean="0">
                <a:solidFill>
                  <a:schemeClr val="tx1"/>
                </a:solidFill>
                <a:latin typeface="+mn-lt"/>
                <a:ea typeface="+mn-ea"/>
                <a:cs typeface="+mn-cs"/>
              </a:rPr>
              <a:t>. The certificate says, quote:  “in recognition of meritorious contributions in psychiatry”.</a:t>
            </a:r>
          </a:p>
          <a:p>
            <a:endParaRPr lang="en-US" sz="1400" kern="1200" dirty="0" smtClean="0">
              <a:solidFill>
                <a:schemeClr val="tx1"/>
              </a:solidFill>
              <a:latin typeface="+mn-lt"/>
              <a:ea typeface="+mn-ea"/>
              <a:cs typeface="+mn-cs"/>
            </a:endParaRPr>
          </a:p>
          <a:p>
            <a:endParaRPr lang="en-US" sz="1400"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Twenty years later he became a </a:t>
            </a:r>
            <a:r>
              <a:rPr lang="en-US" i="1" dirty="0" smtClean="0"/>
              <a:t>Life Fellow </a:t>
            </a:r>
            <a:r>
              <a:rPr lang="en-US" dirty="0" smtClean="0"/>
              <a:t>of the American</a:t>
            </a:r>
            <a:r>
              <a:rPr lang="en-US" baseline="0" dirty="0" smtClean="0"/>
              <a:t> Psychiatric Association in </a:t>
            </a:r>
            <a:r>
              <a:rPr lang="en-US" b="1" baseline="0" dirty="0" smtClean="0"/>
              <a:t>1969</a:t>
            </a:r>
            <a:r>
              <a:rPr lang="en-US" baseline="0" dirty="0" smtClean="0"/>
              <a:t>, just the year before he died. This was an honor that came at the very end of his life which I’m sure he appreciated.</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Eric’s Teaching Member Certificate for the ITAA. Signed by David </a:t>
            </a:r>
            <a:r>
              <a:rPr lang="en-US" sz="1400" dirty="0" err="1" smtClean="0"/>
              <a:t>Kupfer</a:t>
            </a:r>
            <a:r>
              <a:rPr lang="en-US" sz="1400" dirty="0" smtClean="0"/>
              <a:t>, then </a:t>
            </a:r>
            <a:r>
              <a:rPr lang="en-US" sz="1400" baseline="0" dirty="0" smtClean="0"/>
              <a:t>President of ITAA, and by Eric, himself, as chairman of the Board of the ITAA, in March of 1960.</a:t>
            </a:r>
            <a:endParaRPr lang="en-US" sz="1400"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Here is Eric’s Death Certificate:</a:t>
            </a:r>
            <a:r>
              <a:rPr lang="en-US" sz="1400" baseline="0" dirty="0" smtClean="0"/>
              <a:t> showing he died of the heart attack, on July 15</a:t>
            </a:r>
            <a:r>
              <a:rPr lang="en-US" sz="1400" baseline="30000" dirty="0" smtClean="0"/>
              <a:t>th</a:t>
            </a:r>
            <a:r>
              <a:rPr lang="en-US" sz="1400" baseline="0" dirty="0" smtClean="0"/>
              <a:t>, 1970.</a:t>
            </a:r>
            <a:endParaRPr lang="en-US" sz="1400"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Now I’ll tell</a:t>
            </a:r>
            <a:r>
              <a:rPr lang="en-US" sz="1400" baseline="0" dirty="0" smtClean="0"/>
              <a:t> you some things about Eric that you might not know. Eric was interested in both mathematics and psychology and had thought about becoming an electrical engineer. He wrote to a friend that, after becoming a psychiatrist, he might go back to school and get his degree in electrical engineering…saying, and I quote: “Surely there is room in the US for one or two combined degrees in psychiatry and electrical engineering.” He was an inventor and his thinking was </a:t>
            </a:r>
            <a:r>
              <a:rPr lang="en-US" sz="1400" i="1" baseline="0" dirty="0" smtClean="0"/>
              <a:t>clearly</a:t>
            </a:r>
            <a:r>
              <a:rPr lang="en-US" sz="1400" baseline="0" dirty="0" smtClean="0"/>
              <a:t> ahead of his time. </a:t>
            </a:r>
            <a:endParaRPr lang="en-US" sz="1400"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His letter to the US Navy describes three of his ideas for inventions. The one I was most impressed to find was the one where he envisioned a self-driving car and described how it would work. And now Google </a:t>
            </a:r>
            <a:r>
              <a:rPr lang="en-US" i="1" baseline="0" dirty="0" smtClean="0"/>
              <a:t>is</a:t>
            </a:r>
            <a:r>
              <a:rPr lang="en-US" baseline="0" dirty="0" smtClean="0"/>
              <a:t> working on the self-driving car. </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The</a:t>
            </a:r>
            <a:r>
              <a:rPr lang="en-US" sz="1400" baseline="0" dirty="0" smtClean="0"/>
              <a:t> Eric Berne Archives are collections of papers, articles and books and many other collectibles about Eric Berne. It is held at the University of California Library in San Francisco. A team of us including Ann </a:t>
            </a:r>
            <a:r>
              <a:rPr lang="en-US" sz="1400" baseline="0" dirty="0" err="1" smtClean="0"/>
              <a:t>Heathcote</a:t>
            </a:r>
            <a:r>
              <a:rPr lang="en-US" sz="1400" baseline="0" dirty="0" smtClean="0"/>
              <a:t> (UK), Marco </a:t>
            </a:r>
            <a:r>
              <a:rPr lang="en-US" sz="1400" baseline="0" dirty="0" err="1" smtClean="0"/>
              <a:t>Mazzetti</a:t>
            </a:r>
            <a:r>
              <a:rPr lang="en-US" sz="1400" baseline="0" dirty="0" smtClean="0"/>
              <a:t> (Italy), Gloria Noriega (Mexico),Terry Berne (Spain) and Carol Solomon (from the US) have been working for the past four years to raise funds so that this material can be put into an online digital archive; then it will be available to everyone worldwide for free. </a:t>
            </a:r>
          </a:p>
          <a:p>
            <a:endParaRPr lang="en-US" sz="1400" baseline="0" dirty="0" smtClean="0"/>
          </a:p>
          <a:p>
            <a:r>
              <a:rPr lang="en-US" sz="1400" baseline="0" dirty="0" smtClean="0"/>
              <a:t>Right now I am going to show you just a few pieces from this archival collection. This presentation is not intended, at all, to be a complete history of Eric Berne. It is just way to show you a </a:t>
            </a:r>
            <a:r>
              <a:rPr lang="en-US" sz="1400" i="1" baseline="0" dirty="0" smtClean="0"/>
              <a:t>very</a:t>
            </a:r>
            <a:r>
              <a:rPr lang="en-US" sz="1400" baseline="0" dirty="0" smtClean="0"/>
              <a:t> small sample of what these Archives hold.</a:t>
            </a:r>
          </a:p>
          <a:p>
            <a:r>
              <a:rPr lang="en-US" sz="1400" baseline="0" dirty="0" smtClean="0"/>
              <a:t> </a:t>
            </a:r>
          </a:p>
          <a:p>
            <a:endParaRPr lang="en-US" sz="1400"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These are drawings done by an electrical engineer of, quote: “A device to control vehicles, machines, and electrical devices without human agency once the mechanism is set in operation.”  You can see in the bottom right corner that each page is signed</a:t>
            </a:r>
            <a:r>
              <a:rPr lang="en-US" sz="1200" kern="1200" baseline="0" dirty="0" smtClean="0">
                <a:solidFill>
                  <a:schemeClr val="tx1"/>
                </a:solidFill>
                <a:latin typeface="+mn-lt"/>
                <a:ea typeface="+mn-ea"/>
                <a:cs typeface="+mn-cs"/>
              </a:rPr>
              <a:t> by Eric Berne and the electrical engineer.</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Page 2</a:t>
            </a:r>
            <a:r>
              <a:rPr lang="en-US" baseline="0" dirty="0" smtClean="0"/>
              <a:t> of diagram of self driving car.</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Page 3 of same</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Eric was a complex, many-faceted, extremely intelligent person and we know from his professional writings only the tip of the iceberg as to who the man really was. Eric wrote almost constantly. He kept a journal of his life and wrote hundreds of letters. He said in one letter to his first wife, Ruth Harvey, that he wanted to record everything in his life because,</a:t>
            </a:r>
            <a:r>
              <a:rPr lang="en-US" sz="1200" kern="1200" baseline="0" dirty="0" smtClean="0">
                <a:solidFill>
                  <a:schemeClr val="tx1"/>
                </a:solidFill>
                <a:latin typeface="+mn-lt"/>
                <a:ea typeface="+mn-ea"/>
                <a:cs typeface="+mn-cs"/>
              </a:rPr>
              <a:t> and I quote: “I am the only person who I can fully understand and I will be able to look back and analyze myself completely.” </a:t>
            </a:r>
            <a:r>
              <a:rPr lang="en-US" sz="1200" kern="1200" dirty="0" smtClean="0">
                <a:solidFill>
                  <a:schemeClr val="tx1"/>
                </a:solidFill>
                <a:latin typeface="+mn-lt"/>
                <a:ea typeface="+mn-ea"/>
                <a:cs typeface="+mn-cs"/>
              </a:rPr>
              <a:t>He was a genius with an IQ of 200, but also a young man with problems of his own. One very important focus of Eric’s early professional life, but one that had significant meaning to him personally as well, was his desire to obtain training in psychoanalysis. Eric was very insecure about money as there had not been enough for his family after his father’s death, when Eric was only 10-years-old. He was fearful and anxious about loss and wrote many letters during his courtship with, and marriage to</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Ruth in which this fear of loss showed up clearly. He also seemed awkward socially. Though he had a very active social life, one has the sense, when reading those early letters, that social connections were not necessarily easy for him.</a:t>
            </a:r>
          </a:p>
          <a:p>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kern="1200" dirty="0" smtClean="0">
                <a:solidFill>
                  <a:schemeClr val="tx1"/>
                </a:solidFill>
                <a:latin typeface="+mn-lt"/>
                <a:ea typeface="+mn-ea"/>
                <a:cs typeface="+mn-cs"/>
              </a:rPr>
              <a:t>The most fascinating thing for me in studying the Archival material, was reading the hundreds of letters he wrote to friends, family, patients, colleagues, and the</a:t>
            </a:r>
            <a:r>
              <a:rPr lang="en-US" sz="1600" kern="1200" baseline="0" dirty="0" smtClean="0">
                <a:solidFill>
                  <a:schemeClr val="tx1"/>
                </a:solidFill>
                <a:latin typeface="+mn-lt"/>
                <a:ea typeface="+mn-ea"/>
                <a:cs typeface="+mn-cs"/>
              </a:rPr>
              <a:t> most</a:t>
            </a:r>
            <a:r>
              <a:rPr lang="en-US" sz="1600" i="1" kern="1200" dirty="0" smtClean="0">
                <a:solidFill>
                  <a:schemeClr val="tx1"/>
                </a:solidFill>
                <a:latin typeface="+mn-lt"/>
                <a:ea typeface="+mn-ea"/>
                <a:cs typeface="+mn-cs"/>
              </a:rPr>
              <a:t> </a:t>
            </a:r>
            <a:r>
              <a:rPr lang="en-US" sz="1600" kern="1200" dirty="0" smtClean="0">
                <a:solidFill>
                  <a:schemeClr val="tx1"/>
                </a:solidFill>
                <a:latin typeface="+mn-lt"/>
                <a:ea typeface="+mn-ea"/>
                <a:cs typeface="+mn-cs"/>
              </a:rPr>
              <a:t>interesting were those he wrote to Ruth, the woman who would become his first wife. Eric’s first wife was Ruth Harvey. At the time that the Jorgenson’s interviewed her for their book she chose to use the pseudonym, </a:t>
            </a:r>
            <a:r>
              <a:rPr lang="en-US" sz="1600" kern="1200" dirty="0" err="1" smtClean="0">
                <a:solidFill>
                  <a:schemeClr val="tx1"/>
                </a:solidFill>
                <a:latin typeface="+mn-lt"/>
                <a:ea typeface="+mn-ea"/>
                <a:cs typeface="+mn-cs"/>
              </a:rPr>
              <a:t>Elinor</a:t>
            </a:r>
            <a:r>
              <a:rPr lang="en-US" sz="1600" kern="1200" dirty="0" smtClean="0">
                <a:solidFill>
                  <a:schemeClr val="tx1"/>
                </a:solidFill>
                <a:latin typeface="+mn-lt"/>
                <a:ea typeface="+mn-ea"/>
                <a:cs typeface="+mn-cs"/>
              </a:rPr>
              <a:t>. This is why you sometimes see</a:t>
            </a:r>
            <a:r>
              <a:rPr lang="en-US" sz="1600" kern="1200" baseline="0" dirty="0" smtClean="0">
                <a:solidFill>
                  <a:schemeClr val="tx1"/>
                </a:solidFill>
                <a:latin typeface="+mn-lt"/>
                <a:ea typeface="+mn-ea"/>
                <a:cs typeface="+mn-cs"/>
              </a:rPr>
              <a:t> </a:t>
            </a:r>
            <a:r>
              <a:rPr lang="en-US" sz="1600" kern="1200" dirty="0" smtClean="0">
                <a:solidFill>
                  <a:schemeClr val="tx1"/>
                </a:solidFill>
                <a:latin typeface="+mn-lt"/>
                <a:ea typeface="+mn-ea"/>
                <a:cs typeface="+mn-cs"/>
              </a:rPr>
              <a:t>her name listed as </a:t>
            </a:r>
            <a:r>
              <a:rPr lang="en-US" sz="1600" kern="1200" dirty="0" err="1" smtClean="0">
                <a:solidFill>
                  <a:schemeClr val="tx1"/>
                </a:solidFill>
                <a:latin typeface="+mn-lt"/>
                <a:ea typeface="+mn-ea"/>
                <a:cs typeface="+mn-cs"/>
              </a:rPr>
              <a:t>Elinor</a:t>
            </a:r>
            <a:r>
              <a:rPr lang="en-US" sz="1600" kern="1200" dirty="0" smtClean="0">
                <a:solidFill>
                  <a:schemeClr val="tx1"/>
                </a:solidFill>
                <a:latin typeface="+mn-lt"/>
                <a:ea typeface="+mn-ea"/>
                <a:cs typeface="+mn-cs"/>
              </a:rPr>
              <a:t> as it is in the photo above.</a:t>
            </a:r>
            <a:r>
              <a:rPr lang="en-US" sz="1600" kern="1200" baseline="0" dirty="0" smtClean="0">
                <a:solidFill>
                  <a:schemeClr val="tx1"/>
                </a:solidFill>
                <a:latin typeface="+mn-lt"/>
                <a:ea typeface="+mn-ea"/>
                <a:cs typeface="+mn-cs"/>
              </a:rPr>
              <a:t> Her grandson has suggested that I use her real name to avoid confusion going forward. </a:t>
            </a:r>
            <a:r>
              <a:rPr lang="en-US" sz="1600" kern="1200" dirty="0" smtClean="0">
                <a:solidFill>
                  <a:schemeClr val="tx1"/>
                </a:solidFill>
                <a:latin typeface="+mn-lt"/>
                <a:ea typeface="+mn-ea"/>
                <a:cs typeface="+mn-cs"/>
              </a:rPr>
              <a:t> The decade between Eric’s graduation from McGill in 1931 and his marriage to Ruth in 1942, the decade of his twenties (roughly), helps us to understand some of his insecurities (particularly about money and loss), his tremendous drive for professional advancement, and his vast hunger for learning.  </a:t>
            </a:r>
          </a:p>
          <a:p>
            <a:endParaRPr lang="en-US" sz="1600" kern="1200" dirty="0" smtClean="0">
              <a:solidFill>
                <a:schemeClr val="tx1"/>
              </a:solidFill>
              <a:latin typeface="+mn-lt"/>
              <a:ea typeface="+mn-ea"/>
              <a:cs typeface="+mn-cs"/>
            </a:endParaRPr>
          </a:p>
          <a:p>
            <a:r>
              <a:rPr lang="en-US" sz="1600" kern="1200" dirty="0" smtClean="0">
                <a:solidFill>
                  <a:schemeClr val="tx1"/>
                </a:solidFill>
                <a:latin typeface="+mn-lt"/>
                <a:ea typeface="+mn-ea"/>
                <a:cs typeface="+mn-cs"/>
              </a:rPr>
              <a:t>On a personal note, when I was 19-years-old and in therapy with Eric Berne I saw him as a kind and straight-talking father. And that was the image I maintained of him for many years. As I read these letters from such a young period of his life…letters filled with emotion, confusion and insecurities but also hopes for a bright future and happy life, I felt very nurturing towards him. I became aware of all the struggles he had had, and felt a lot of compassion for him.</a:t>
            </a:r>
            <a:endParaRPr lang="en-US" sz="16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C994955-D2FD-4CF5-A44C-28996C0F938B}"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Eric had approached psychoanalytic training programs in Chicago, Philadelphia and New York and was very happy and proud to be accepted into the New York Psychoanalytic Institute. When his analysis with Paul </a:t>
            </a:r>
            <a:r>
              <a:rPr lang="en-US" sz="1200" kern="1200" dirty="0" err="1" smtClean="0">
                <a:solidFill>
                  <a:schemeClr val="tx1"/>
                </a:solidFill>
                <a:latin typeface="+mn-lt"/>
                <a:ea typeface="+mn-ea"/>
                <a:cs typeface="+mn-cs"/>
              </a:rPr>
              <a:t>Federn</a:t>
            </a:r>
            <a:r>
              <a:rPr lang="en-US" sz="1200" kern="1200" dirty="0" smtClean="0">
                <a:solidFill>
                  <a:schemeClr val="tx1"/>
                </a:solidFill>
                <a:latin typeface="+mn-lt"/>
                <a:ea typeface="+mn-ea"/>
                <a:cs typeface="+mn-cs"/>
              </a:rPr>
              <a:t> began he wrote to friends and family members with the good news. His anxiety about the cost was an ever-present concern. This letter says:“This is to inform you in accordance with the regulations of the Institute that I have started my preparatory analysis with Dr. Paul </a:t>
            </a:r>
            <a:r>
              <a:rPr lang="en-US" sz="1200" kern="1200" dirty="0" err="1" smtClean="0">
                <a:solidFill>
                  <a:schemeClr val="tx1"/>
                </a:solidFill>
                <a:latin typeface="+mn-lt"/>
                <a:ea typeface="+mn-ea"/>
                <a:cs typeface="+mn-cs"/>
              </a:rPr>
              <a:t>Federn</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signed </a:t>
            </a:r>
            <a:r>
              <a:rPr lang="en-US" sz="1200" kern="1200" dirty="0" smtClean="0">
                <a:solidFill>
                  <a:schemeClr val="tx1"/>
                </a:solidFill>
                <a:latin typeface="+mn-lt"/>
                <a:ea typeface="+mn-ea"/>
                <a:cs typeface="+mn-cs"/>
              </a:rPr>
              <a:t>E. </a:t>
            </a:r>
            <a:r>
              <a:rPr lang="en-US" sz="1200" kern="1200" dirty="0" err="1" smtClean="0">
                <a:solidFill>
                  <a:schemeClr val="tx1"/>
                </a:solidFill>
                <a:latin typeface="+mn-lt"/>
                <a:ea typeface="+mn-ea"/>
                <a:cs typeface="+mn-cs"/>
              </a:rPr>
              <a:t>Lennard</a:t>
            </a:r>
            <a:r>
              <a:rPr lang="en-US" sz="1200" kern="1200" dirty="0" smtClean="0">
                <a:solidFill>
                  <a:schemeClr val="tx1"/>
                </a:solidFill>
                <a:latin typeface="+mn-lt"/>
                <a:ea typeface="+mn-ea"/>
                <a:cs typeface="+mn-cs"/>
              </a:rPr>
              <a:t> Bernstein”. Letter dated September</a:t>
            </a:r>
            <a:r>
              <a:rPr lang="en-US" sz="1200" kern="1200" baseline="0" dirty="0" smtClean="0">
                <a:solidFill>
                  <a:schemeClr val="tx1"/>
                </a:solidFill>
                <a:latin typeface="+mn-lt"/>
                <a:ea typeface="+mn-ea"/>
                <a:cs typeface="+mn-cs"/>
              </a:rPr>
              <a:t> of 1941</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Later he wrote to a friend saying, quote : “My consulting analyst is Paul </a:t>
            </a:r>
            <a:r>
              <a:rPr lang="en-US" sz="1200" kern="1200" dirty="0" err="1" smtClean="0">
                <a:solidFill>
                  <a:schemeClr val="tx1"/>
                </a:solidFill>
                <a:latin typeface="+mn-lt"/>
                <a:ea typeface="+mn-ea"/>
                <a:cs typeface="+mn-cs"/>
              </a:rPr>
              <a:t>Federn</a:t>
            </a:r>
            <a:r>
              <a:rPr lang="en-US" sz="1200" kern="1200" dirty="0" smtClean="0">
                <a:solidFill>
                  <a:schemeClr val="tx1"/>
                </a:solidFill>
                <a:latin typeface="+mn-lt"/>
                <a:ea typeface="+mn-ea"/>
                <a:cs typeface="+mn-cs"/>
              </a:rPr>
              <a:t>, who used to be Freud’s first assistant. He is an old, grandfather of an analyst who, in ordinary times, would long ago have retired, </a:t>
            </a:r>
            <a:r>
              <a:rPr lang="en-US" sz="1200" i="0" kern="1200" dirty="0" smtClean="0">
                <a:solidFill>
                  <a:schemeClr val="tx1"/>
                </a:solidFill>
                <a:latin typeface="+mn-lt"/>
                <a:ea typeface="+mn-ea"/>
                <a:cs typeface="+mn-cs"/>
              </a:rPr>
              <a:t>so I am very lucky to have him. He is a very wise man.”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Eric and Paul </a:t>
            </a:r>
            <a:r>
              <a:rPr lang="en-US" sz="1200" kern="1200" dirty="0" err="1" smtClean="0">
                <a:solidFill>
                  <a:schemeClr val="tx1"/>
                </a:solidFill>
                <a:latin typeface="+mn-lt"/>
                <a:ea typeface="+mn-ea"/>
                <a:cs typeface="+mn-cs"/>
              </a:rPr>
              <a:t>Federn</a:t>
            </a:r>
            <a:r>
              <a:rPr lang="en-US" sz="1200" kern="1200" dirty="0" smtClean="0">
                <a:solidFill>
                  <a:schemeClr val="tx1"/>
                </a:solidFill>
                <a:latin typeface="+mn-lt"/>
                <a:ea typeface="+mn-ea"/>
                <a:cs typeface="+mn-cs"/>
              </a:rPr>
              <a:t> kept their relationship alive through letters and visits for the rest of </a:t>
            </a:r>
            <a:r>
              <a:rPr lang="en-US" sz="1200" kern="1200" dirty="0" err="1" smtClean="0">
                <a:solidFill>
                  <a:schemeClr val="tx1"/>
                </a:solidFill>
                <a:latin typeface="+mn-lt"/>
                <a:ea typeface="+mn-ea"/>
                <a:cs typeface="+mn-cs"/>
              </a:rPr>
              <a:t>Federn’s</a:t>
            </a:r>
            <a:r>
              <a:rPr lang="en-US" sz="1200" kern="1200" dirty="0" smtClean="0">
                <a:solidFill>
                  <a:schemeClr val="tx1"/>
                </a:solidFill>
                <a:latin typeface="+mn-lt"/>
                <a:ea typeface="+mn-ea"/>
                <a:cs typeface="+mn-cs"/>
              </a:rPr>
              <a:t> life. When Paul </a:t>
            </a:r>
            <a:r>
              <a:rPr lang="en-US" sz="1200" kern="1200" dirty="0" err="1" smtClean="0">
                <a:solidFill>
                  <a:schemeClr val="tx1"/>
                </a:solidFill>
                <a:latin typeface="+mn-lt"/>
                <a:ea typeface="+mn-ea"/>
                <a:cs typeface="+mn-cs"/>
              </a:rPr>
              <a:t>Federn</a:t>
            </a:r>
            <a:r>
              <a:rPr lang="en-US" sz="1200" kern="1200" dirty="0" smtClean="0">
                <a:solidFill>
                  <a:schemeClr val="tx1"/>
                </a:solidFill>
                <a:latin typeface="+mn-lt"/>
                <a:ea typeface="+mn-ea"/>
                <a:cs typeface="+mn-cs"/>
              </a:rPr>
              <a:t> was dying of cancer, and his wife was no longer alive to look after him, Eric and Dorothy, Eric’s second wife, spoke to </a:t>
            </a:r>
            <a:r>
              <a:rPr lang="en-US" sz="1200" kern="1200" dirty="0" err="1" smtClean="0">
                <a:solidFill>
                  <a:schemeClr val="tx1"/>
                </a:solidFill>
                <a:latin typeface="+mn-lt"/>
                <a:ea typeface="+mn-ea"/>
                <a:cs typeface="+mn-cs"/>
              </a:rPr>
              <a:t>Federn</a:t>
            </a:r>
            <a:r>
              <a:rPr lang="en-US" sz="1200" kern="1200" dirty="0" smtClean="0">
                <a:solidFill>
                  <a:schemeClr val="tx1"/>
                </a:solidFill>
                <a:latin typeface="+mn-lt"/>
                <a:ea typeface="+mn-ea"/>
                <a:cs typeface="+mn-cs"/>
              </a:rPr>
              <a:t> by phone and invited him to come and live with them in Carmel for the remainder of his life. He declined. Two weeks later, Paul </a:t>
            </a:r>
            <a:r>
              <a:rPr lang="en-US" sz="1200" kern="1200" dirty="0" err="1" smtClean="0">
                <a:solidFill>
                  <a:schemeClr val="tx1"/>
                </a:solidFill>
                <a:latin typeface="+mn-lt"/>
                <a:ea typeface="+mn-ea"/>
                <a:cs typeface="+mn-cs"/>
              </a:rPr>
              <a:t>Federn</a:t>
            </a:r>
            <a:r>
              <a:rPr lang="en-US" sz="1200" kern="1200" dirty="0" smtClean="0">
                <a:solidFill>
                  <a:schemeClr val="tx1"/>
                </a:solidFill>
                <a:latin typeface="+mn-lt"/>
                <a:ea typeface="+mn-ea"/>
                <a:cs typeface="+mn-cs"/>
              </a:rPr>
              <a:t> committed suicide.</a:t>
            </a:r>
          </a:p>
          <a:p>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Eric was pursuing</a:t>
            </a:r>
            <a:r>
              <a:rPr lang="en-US" baseline="0" dirty="0" smtClean="0"/>
              <a:t> his analysis he was also pursuing a woman who he found to be beautiful, bright and talented. </a:t>
            </a:r>
            <a:r>
              <a:rPr lang="en-US" dirty="0" smtClean="0"/>
              <a:t>Eric</a:t>
            </a:r>
            <a:r>
              <a:rPr lang="en-US" baseline="0" dirty="0" smtClean="0"/>
              <a:t> was completely infatuated and in love with Ruth, the woman who became his first wife, and there are hundreds of personal letters documenting his feelings for her during their romance and courtship, relationship, marriage and divorce. His insecurity about potential loss shows up clearly. Both before and after the divorce, he felt great distress at being separated from his daughter, Ellen.</a:t>
            </a:r>
          </a:p>
          <a:p>
            <a:endParaRPr lang="en-US" baseline="0" dirty="0" smtClean="0"/>
          </a:p>
          <a:p>
            <a:r>
              <a:rPr lang="en-US" baseline="0" dirty="0" smtClean="0"/>
              <a:t>(Note: Ruth chose to use the pseudonym </a:t>
            </a:r>
            <a:r>
              <a:rPr lang="en-US" baseline="0" dirty="0" err="1" smtClean="0"/>
              <a:t>Elinor</a:t>
            </a:r>
            <a:r>
              <a:rPr lang="en-US" baseline="0" dirty="0" smtClean="0"/>
              <a:t> for the Jorgenson’s book and that is why the clipping carries the name </a:t>
            </a:r>
            <a:r>
              <a:rPr lang="en-US" baseline="0" dirty="0" err="1" smtClean="0"/>
              <a:t>Elinor</a:t>
            </a:r>
            <a:r>
              <a:rPr lang="en-US" baseline="0" dirty="0" smtClean="0"/>
              <a:t>. Her real name was Ruth.)</a:t>
            </a:r>
          </a:p>
          <a:p>
            <a:endParaRPr lang="en-US" baseline="0" dirty="0" smtClean="0"/>
          </a:p>
          <a:p>
            <a:r>
              <a:rPr lang="en-US" baseline="0" dirty="0" smtClean="0"/>
              <a:t>In these letters, it is clear what an important role being a father had in Eric’s life. He wrote that children needed a father in order to grow up to be healthy and secure human beings. Three weeks before he died, he took a walk with his son Terry, who was 15 at that time,  and said “A father should never die before his children are grown.” (personal communication)</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a:t>
            </a:r>
            <a:r>
              <a:rPr lang="en-US" baseline="0" dirty="0" smtClean="0"/>
              <a:t> Ruth came, with baby Ellen, to join Eric and to start their life together in the West it was one of the happiest times for Eric. He had looked forward to all of them being together, finally. The end of this marriage was extremely difficult for him and the most emotionally painful aspect was not being able to raise his daughter, Ellen. Eric’s son, Peter, was born after Eric and Ruth had already separated.</a:t>
            </a:r>
          </a:p>
          <a:p>
            <a:endParaRPr lang="en-US" baseline="0" dirty="0" smtClean="0"/>
          </a:p>
          <a:p>
            <a:r>
              <a:rPr lang="en-US" baseline="0" dirty="0" smtClean="0"/>
              <a:t>Eric ‘s divorce from Ruth was final in 1946.</a:t>
            </a:r>
            <a:endParaRPr lang="en-US" dirty="0" smtClean="0"/>
          </a:p>
          <a:p>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smtClean="0"/>
          </a:p>
          <a:p>
            <a:r>
              <a:rPr lang="en-US" dirty="0" smtClean="0"/>
              <a:t>Eric met Dorothy Way in 1947,</a:t>
            </a:r>
            <a:r>
              <a:rPr lang="en-US" baseline="0" dirty="0" smtClean="0"/>
              <a:t> </a:t>
            </a:r>
            <a:r>
              <a:rPr lang="en-US" dirty="0" smtClean="0"/>
              <a:t>the year after his divorce, and they married two years later.</a:t>
            </a:r>
          </a:p>
          <a:p>
            <a:r>
              <a:rPr lang="en-US" dirty="0" smtClean="0"/>
              <a:t> </a:t>
            </a:r>
          </a:p>
          <a:p>
            <a:r>
              <a:rPr lang="en-US" dirty="0" smtClean="0"/>
              <a:t>Here is the newspaper clipping of Eric’s second marriage to Dorothy Way in 1949.</a:t>
            </a:r>
            <a:r>
              <a:rPr lang="en-US" baseline="0" dirty="0" smtClean="0"/>
              <a:t> On the right is the clipping about the birth of their first son, Eric David Berne, born on March 22, 1952  and who goes by the name Rick.</a:t>
            </a:r>
          </a:p>
          <a:p>
            <a:endParaRPr lang="en-US" baseline="0" dirty="0" smtClean="0"/>
          </a:p>
        </p:txBody>
      </p:sp>
      <p:sp>
        <p:nvSpPr>
          <p:cNvPr id="4" name="Slide Number Placeholder 3"/>
          <p:cNvSpPr>
            <a:spLocks noGrp="1"/>
          </p:cNvSpPr>
          <p:nvPr>
            <p:ph type="sldNum" sz="quarter" idx="10"/>
          </p:nvPr>
        </p:nvSpPr>
        <p:spPr/>
        <p:txBody>
          <a:bodyPr/>
          <a:lstStyle/>
          <a:p>
            <a:fld id="{9C994955-D2FD-4CF5-A44C-28996C0F938B}"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he married Dorothy Way she had three children by her</a:t>
            </a:r>
            <a:r>
              <a:rPr lang="en-US" baseline="0" dirty="0" smtClean="0"/>
              <a:t> first husband: a son Robin, and two daughters Janice (center) and Roxanna (far right). Roxanna was nine years old when Eric and Dorothy married, and fifteen when she was killed in a tragic car accident. Eric and Dorothy had two sons, Rick and Terry. They raised the five children living in the Carmel home together for twenty years. </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mn-lt"/>
                <a:ea typeface="+mn-ea"/>
                <a:cs typeface="+mn-cs"/>
              </a:rPr>
              <a:t>This is the Eric Berne family home.</a:t>
            </a:r>
            <a:r>
              <a:rPr lang="en-US" sz="1400"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mn-lt"/>
                <a:ea typeface="+mn-ea"/>
                <a:cs typeface="+mn-cs"/>
              </a:rPr>
              <a:t>One day I received a phone call from Janice McGee (Eric Berne’s daughter) and she said, quote:“We have sold the Carmel house and I’m wondering if you can come down here and pack up the contents of my father’s study and store it all for safe keeping.” So, of course, I said “yes”. That night I sat at dinner in Eric Berne’s house surrounded by his children as they decided who would take which items from the home in which they had all been raised. When I got home and unloaded the boxes from my car I began to look through them and realized what incredibly valuable history was contained in them. And that is how this project began. </a:t>
            </a:r>
          </a:p>
        </p:txBody>
      </p:sp>
      <p:sp>
        <p:nvSpPr>
          <p:cNvPr id="4" name="Slide Number Placeholder 3"/>
          <p:cNvSpPr>
            <a:spLocks noGrp="1"/>
          </p:cNvSpPr>
          <p:nvPr>
            <p:ph type="sldNum" sz="quarter" idx="10"/>
          </p:nvPr>
        </p:nvSpPr>
        <p:spPr/>
        <p:txBody>
          <a:bodyPr/>
          <a:lstStyle/>
          <a:p>
            <a:fld id="{9C994955-D2FD-4CF5-A44C-28996C0F938B}"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Rick (older</a:t>
            </a:r>
            <a:r>
              <a:rPr lang="en-US" baseline="0" dirty="0" smtClean="0"/>
              <a:t>) and Terry (younger) are the children of Eric and Dorothy.</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Eric Berne was known and loved by many for the work he did</a:t>
            </a:r>
            <a:r>
              <a:rPr lang="en-US" baseline="0" dirty="0" smtClean="0"/>
              <a:t> as a psychiatrist. He was a staunch supporter of his patients’ needs. His values said he should take care of others to the best of his ability and he did that even when he had to go out of his way to do so. It is not possible to separate the person from the psychiatrist in talking about Eric Berne. His values and beliefs about helping others were there from the very beginning of his life. In one letter he says that he had wanted to be a psychiatrist from the age of six on.</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presentation was compiled</a:t>
            </a:r>
            <a:r>
              <a:rPr lang="en-US" baseline="0" dirty="0" smtClean="0"/>
              <a:t> by Carol Solomon who, with a group of colleagues, is raising funds for the completion of the Eric Berne Archives. You can contact her directly at </a:t>
            </a:r>
            <a:r>
              <a:rPr lang="en-US" b="1" baseline="0" dirty="0" smtClean="0"/>
              <a:t>solomon.phd@gmail.com</a:t>
            </a:r>
          </a:p>
          <a:p>
            <a:endParaRPr lang="en-US" b="1" baseline="0" dirty="0" smtClean="0"/>
          </a:p>
          <a:p>
            <a:r>
              <a:rPr lang="en-US" b="0" baseline="0" dirty="0" smtClean="0"/>
              <a:t>You may also contact other members of the Archive Team:</a:t>
            </a:r>
          </a:p>
          <a:p>
            <a:endParaRPr lang="en-US" b="0" baseline="0" dirty="0" smtClean="0"/>
          </a:p>
          <a:p>
            <a:r>
              <a:rPr lang="en-US" b="0" baseline="0" dirty="0" smtClean="0"/>
              <a:t>Ann </a:t>
            </a:r>
            <a:r>
              <a:rPr lang="en-US" b="0" baseline="0" dirty="0" err="1" smtClean="0"/>
              <a:t>Heathcote</a:t>
            </a:r>
            <a:r>
              <a:rPr lang="en-US" b="0" baseline="0" dirty="0" smtClean="0"/>
              <a:t>, UK           ann.heathcote@btinternet.com</a:t>
            </a:r>
          </a:p>
          <a:p>
            <a:r>
              <a:rPr lang="en-US" b="0" baseline="0" dirty="0" smtClean="0"/>
              <a:t>Marco </a:t>
            </a:r>
            <a:r>
              <a:rPr lang="en-US" b="0" baseline="0" dirty="0" err="1" smtClean="0"/>
              <a:t>Mazzetti</a:t>
            </a:r>
            <a:r>
              <a:rPr lang="en-US" b="0" baseline="0" dirty="0" smtClean="0"/>
              <a:t>, Italy         marcom.imat@gmail.com</a:t>
            </a:r>
          </a:p>
          <a:p>
            <a:r>
              <a:rPr lang="en-US" b="0" baseline="0" dirty="0" smtClean="0"/>
              <a:t>Gloria Noriega, Mexico      gnoriega@imat.com.mx</a:t>
            </a:r>
            <a:endParaRPr lang="en-US" b="0"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kern="1200" dirty="0" smtClean="0">
                <a:solidFill>
                  <a:schemeClr val="tx1"/>
                </a:solidFill>
                <a:latin typeface="+mn-lt"/>
                <a:ea typeface="+mn-ea"/>
                <a:cs typeface="+mn-cs"/>
              </a:rPr>
              <a:t>Before reading more about Eric Berne, the psychiatrist, I’d like you to be able to hear Eric’s voice. Please double click on little speaker icon to right of photo. </a:t>
            </a:r>
            <a:r>
              <a:rPr lang="en-US" sz="1600" kern="1200" baseline="0" dirty="0" smtClean="0">
                <a:solidFill>
                  <a:schemeClr val="tx1"/>
                </a:solidFill>
                <a:latin typeface="+mn-lt"/>
                <a:ea typeface="+mn-ea"/>
                <a:cs typeface="+mn-cs"/>
              </a:rPr>
              <a:t> Here he is talking about curing people. He says: </a:t>
            </a:r>
            <a:r>
              <a:rPr lang="en-US" sz="1600" kern="1200" dirty="0" smtClean="0">
                <a:solidFill>
                  <a:schemeClr val="tx1"/>
                </a:solidFill>
                <a:latin typeface="+mn-lt"/>
                <a:ea typeface="+mn-ea"/>
                <a:cs typeface="+mn-cs"/>
              </a:rPr>
              <a:t>“If you want to cure people you have to change what’s in their head. You can’t cure someone by changing their environment, you have to change what’s in their head. So their heads will look different. We think that a great many psychiatric disorders are caused by parental programming or tapes in the head.” </a:t>
            </a:r>
          </a:p>
          <a:p>
            <a:endParaRPr lang="en-US" sz="1600" kern="1200" dirty="0" smtClean="0">
              <a:solidFill>
                <a:schemeClr val="tx1"/>
              </a:solidFill>
              <a:latin typeface="+mn-lt"/>
              <a:ea typeface="+mn-ea"/>
              <a:cs typeface="+mn-cs"/>
            </a:endParaRPr>
          </a:p>
          <a:p>
            <a:r>
              <a:rPr lang="en-US" sz="1600" kern="1200" dirty="0" smtClean="0">
                <a:solidFill>
                  <a:schemeClr val="tx1"/>
                </a:solidFill>
                <a:latin typeface="+mn-lt"/>
                <a:ea typeface="+mn-ea"/>
                <a:cs typeface="+mn-cs"/>
              </a:rPr>
              <a:t>My thanks to Claude Steiner for editing the original tapes of the San Francisco TA Seminar, and for lending them to me so that I could listen to them for my work on this project. Please double click on the speaker so that you can hear Eric’s voice.</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quote from a letter I found where he says: “My regular fees are twenty-five dollars for the first visit, and ten dollars for subsequent visits, but I am very sympathetic, especially towards younger working people, and I should be willing to see such patients for five dollars a visit and ten dollars for the first visit</a:t>
            </a:r>
            <a:r>
              <a:rPr lang="en-US" i="1" dirty="0" smtClean="0"/>
              <a:t>.</a:t>
            </a:r>
            <a:r>
              <a:rPr lang="en-US" i="1" baseline="0" dirty="0" smtClean="0"/>
              <a:t> </a:t>
            </a:r>
            <a:r>
              <a:rPr lang="en-US" i="0" baseline="0" dirty="0" smtClean="0"/>
              <a:t>In special cases, concerning intelligent young people where the outlook was hopeful, I might find it possible to make a place on my schedule for even less than this.”  </a:t>
            </a:r>
            <a:r>
              <a:rPr lang="en-US" baseline="0" dirty="0" smtClean="0"/>
              <a:t>This was a value that he maintained throughout his entire career. He didn’t want to exclude people because of their inability to pay.</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dirty="0" smtClean="0"/>
              <a:t>When Eric was on the staff of a private</a:t>
            </a:r>
            <a:r>
              <a:rPr lang="en-US" baseline="0" dirty="0" smtClean="0"/>
              <a:t> hospital he wrote the following to a friend: I quote: </a:t>
            </a:r>
            <a:r>
              <a:rPr lang="en-US" dirty="0" smtClean="0"/>
              <a:t> “This place where I am working is fun for a while, I guess, but I’m not used to being an employee, and I don’t like it…..Being in a private place, there is a lot of money background to the medicine which I don’t like at all, </a:t>
            </a:r>
            <a:r>
              <a:rPr lang="en-US" i="1" dirty="0" smtClean="0"/>
              <a:t>because I am a doctor, and not a business man, and</a:t>
            </a:r>
            <a:r>
              <a:rPr lang="en-US" i="1" baseline="0" dirty="0" smtClean="0"/>
              <a:t> I don’t ever want to be a business man as far as medicine is concerned</a:t>
            </a:r>
            <a:r>
              <a:rPr lang="en-US" baseline="0" dirty="0" smtClean="0"/>
              <a:t>.” (italics mine) Signed, </a:t>
            </a:r>
            <a:r>
              <a:rPr lang="en-US" baseline="0" dirty="0" err="1" smtClean="0"/>
              <a:t>Lennard</a:t>
            </a:r>
            <a:r>
              <a:rPr lang="en-US" baseline="0" dirty="0" smtClean="0"/>
              <a:t> Bernstein </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Eric </a:t>
            </a:r>
            <a:r>
              <a:rPr lang="en-US" baseline="0" dirty="0" smtClean="0"/>
              <a:t>advocated for people in need in many different settings. He did this unfailingly while working in hospitals, while in the Army, and in his private practice. In this letter he is responding to a published letter in the Army paper criticizing his patients because he had asked for some special considerations for them. Here he is defending what his patients asked for. He says. …</a:t>
            </a:r>
            <a:r>
              <a:rPr lang="en-US" i="1" baseline="0" dirty="0" smtClean="0"/>
              <a:t>We try to keep the sick soldiers on our wards as happy as possible. </a:t>
            </a:r>
            <a:r>
              <a:rPr lang="en-US" i="0" baseline="0" dirty="0" smtClean="0"/>
              <a:t>(italics mine)</a:t>
            </a:r>
            <a:endParaRPr lang="en-US" i="0"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latin typeface="+mn-lt"/>
                <a:ea typeface="+mn-ea"/>
                <a:cs typeface="+mn-cs"/>
              </a:rPr>
              <a:t>I’d like you</a:t>
            </a:r>
            <a:r>
              <a:rPr lang="en-US" sz="1600" kern="1200" baseline="0" dirty="0" smtClean="0">
                <a:solidFill>
                  <a:schemeClr val="tx1"/>
                </a:solidFill>
                <a:latin typeface="+mn-lt"/>
                <a:ea typeface="+mn-ea"/>
                <a:cs typeface="+mn-cs"/>
              </a:rPr>
              <a:t> to have another chance to her Eric’s voice so I have chosen a section in which he tells us what we need to focus on when learning psychotherapy. Please double click on the speaker icon.</a:t>
            </a:r>
            <a:endParaRPr lang="en-US" sz="16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latin typeface="+mn-lt"/>
                <a:ea typeface="+mn-ea"/>
                <a:cs typeface="+mn-cs"/>
              </a:rPr>
              <a:t>“The first thing you have to learn is simple, pure psychotherapy. In other words, there’s a patient sitting there in a chair and you’re sitting there in a chair and there are no gadgets. There are just two people. That’s all there is. So the real psychotherapist’s problem is ‘What do I do when I am in a room with a person who is called a patient and I am called a therapist?’ There are absolutely no gadgets; no note papers, no tape recorders, no music, nothing. So </a:t>
            </a:r>
            <a:r>
              <a:rPr lang="en-US" sz="1600" i="1" kern="1200" dirty="0" smtClean="0">
                <a:solidFill>
                  <a:schemeClr val="tx1"/>
                </a:solidFill>
                <a:latin typeface="+mn-lt"/>
                <a:ea typeface="+mn-ea"/>
                <a:cs typeface="+mn-cs"/>
              </a:rPr>
              <a:t>that’s</a:t>
            </a:r>
            <a:r>
              <a:rPr lang="en-US" sz="1600" kern="1200" dirty="0" smtClean="0">
                <a:solidFill>
                  <a:schemeClr val="tx1"/>
                </a:solidFill>
                <a:latin typeface="+mn-lt"/>
                <a:ea typeface="+mn-ea"/>
                <a:cs typeface="+mn-cs"/>
              </a:rPr>
              <a:t> how you learn to do psychotherapy.”</a:t>
            </a:r>
          </a:p>
          <a:p>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kern="1200" dirty="0" smtClean="0">
                <a:solidFill>
                  <a:schemeClr val="tx1"/>
                </a:solidFill>
                <a:latin typeface="+mn-lt"/>
                <a:ea typeface="+mn-ea"/>
                <a:cs typeface="+mn-cs"/>
              </a:rPr>
              <a:t>I’d like to play again some of Eric’s voice. Please double click on speaker icon to the right of the photo. This is what he said about Scripts: “Children have always had pretty much the same problems and pretty much the same weapons; their weapons are all psychological. I’m sure the weapons and the problems of the 4-year-old in cave man days are the same as they are today, and they have to handle them in the same way…by doing what Mother said, or not doing what Mother said, or doing what Father said, or vomiting or getting a pain in the belly or whatever it may be. So that’s how it goes back historically. </a:t>
            </a:r>
            <a:r>
              <a:rPr lang="en-US" sz="1600" b="0" i="1" kern="1200" dirty="0" smtClean="0">
                <a:solidFill>
                  <a:schemeClr val="tx1"/>
                </a:solidFill>
                <a:latin typeface="+mn-lt"/>
                <a:ea typeface="+mn-ea"/>
                <a:cs typeface="+mn-cs"/>
              </a:rPr>
              <a:t>Four-year-old kids have had the same problems ever since there were human beings.”</a:t>
            </a:r>
            <a:r>
              <a:rPr lang="en-US" sz="1600" b="0" i="0" kern="1200" dirty="0" smtClean="0">
                <a:solidFill>
                  <a:schemeClr val="tx1"/>
                </a:solidFill>
                <a:latin typeface="+mn-lt"/>
                <a:ea typeface="+mn-ea"/>
                <a:cs typeface="+mn-cs"/>
              </a:rPr>
              <a:t> (italics</a:t>
            </a:r>
            <a:r>
              <a:rPr lang="en-US" sz="1600" b="0" i="0" kern="1200" baseline="0" dirty="0" smtClean="0">
                <a:solidFill>
                  <a:schemeClr val="tx1"/>
                </a:solidFill>
                <a:latin typeface="+mn-lt"/>
                <a:ea typeface="+mn-ea"/>
                <a:cs typeface="+mn-cs"/>
              </a:rPr>
              <a:t> mine)</a:t>
            </a:r>
          </a:p>
          <a:p>
            <a:endParaRPr lang="en-US" sz="1600" i="0" kern="1200" dirty="0" smtClean="0">
              <a:solidFill>
                <a:schemeClr val="tx1"/>
              </a:solidFill>
              <a:latin typeface="+mn-lt"/>
              <a:ea typeface="+mn-ea"/>
              <a:cs typeface="+mn-cs"/>
            </a:endParaRPr>
          </a:p>
          <a:p>
            <a:r>
              <a:rPr lang="en-US" sz="1600" kern="1200" dirty="0" smtClean="0">
                <a:solidFill>
                  <a:schemeClr val="tx1"/>
                </a:solidFill>
                <a:latin typeface="+mn-lt"/>
                <a:ea typeface="+mn-ea"/>
                <a:cs typeface="+mn-cs"/>
              </a:rPr>
              <a:t>“And that’s why it (the Script) has a really grand historical perspective: not like 2,000 years but maybe 50,000 years or even 500,000 years.”</a:t>
            </a:r>
          </a:p>
          <a:p>
            <a:r>
              <a:rPr lang="en-US" sz="1600" b="0" i="1" kern="1200" dirty="0" smtClean="0">
                <a:solidFill>
                  <a:schemeClr val="tx1"/>
                </a:solidFill>
                <a:latin typeface="+mn-lt"/>
                <a:ea typeface="+mn-ea"/>
                <a:cs typeface="+mn-cs"/>
              </a:rPr>
              <a:t>“So the Script is formed in childhood and that’s why they have always been the same because the problems have always been the same for children at script forming age.”</a:t>
            </a:r>
            <a:r>
              <a:rPr lang="en-US" sz="1600" b="0" i="1" kern="1200" baseline="0" dirty="0" smtClean="0">
                <a:solidFill>
                  <a:schemeClr val="tx1"/>
                </a:solidFill>
                <a:latin typeface="+mn-lt"/>
                <a:ea typeface="+mn-ea"/>
                <a:cs typeface="+mn-cs"/>
              </a:rPr>
              <a:t> </a:t>
            </a:r>
            <a:r>
              <a:rPr lang="en-US" sz="1600" b="0" i="0" kern="1200" baseline="0" dirty="0" smtClean="0">
                <a:solidFill>
                  <a:schemeClr val="tx1"/>
                </a:solidFill>
                <a:latin typeface="+mn-lt"/>
                <a:ea typeface="+mn-ea"/>
                <a:cs typeface="+mn-cs"/>
              </a:rPr>
              <a:t> (italics mine)</a:t>
            </a:r>
            <a:endParaRPr lang="en-US" sz="16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C994955-D2FD-4CF5-A44C-28996C0F938B}"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kern="1200" dirty="0" smtClean="0">
                <a:solidFill>
                  <a:schemeClr val="tx1"/>
                </a:solidFill>
                <a:latin typeface="+mn-lt"/>
                <a:ea typeface="+mn-ea"/>
                <a:cs typeface="+mn-cs"/>
              </a:rPr>
              <a:t>Audio of Eric’s voice talking to the seminar about an interpretation to a patient who had “money issues”: “Well, look, that should demonstrate what I’ve suspected from the beginning which is that this whole business about money is just a rationalization; you are allowed to be worried providing it’s about money. But you are really worried about something else. Because it’s a four-year-old kid who is saying to me “when I walk in the room and instead of talking to me you shuffle through papers”…when you are four years old it doesn’t have anything to do with money. It’s just that your feelings were hurt about something but now you’ve got to rationalize it and say it’s about money.”</a:t>
            </a:r>
            <a:endParaRPr lang="en-US" sz="16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C994955-D2FD-4CF5-A44C-28996C0F938B}"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where the Berne family lived for 61 years. </a:t>
            </a:r>
            <a:r>
              <a:rPr lang="en-US" sz="1200" kern="1200" dirty="0" smtClean="0">
                <a:solidFill>
                  <a:schemeClr val="tx1"/>
                </a:solidFill>
                <a:latin typeface="+mn-lt"/>
                <a:ea typeface="+mn-ea"/>
                <a:cs typeface="+mn-cs"/>
              </a:rPr>
              <a:t>I want to thank Gloria Noriega who is a member of the “Archive Team” for these photos!</a:t>
            </a:r>
          </a:p>
          <a:p>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Eric had a tremendous intuitive sense and those who knew him were often amazed at how much he could know about you so quickly. He was very interested in intuition and wrote six articles on the subject. You will be able to read all of these online when the digital collection at the University of California is complete.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Many years before his own writing on intuition, Eric wrote to Gertrude Stein, who was a famous author, art collector, and researcher, about her work and research on automatic writing.</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 Automatic writing was a process where the writer tuned in to a spirit, and the premise was that the person who wrote was writing the thoughts, feelings and beliefs of that spirit. </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his letter to Gertrude Stein, he had asked seven questions which she answers here, and he had expressed that  he was interested in doing research with her about her automatic writing but said that it would be better for him, professionally, if he remained incognito (</a:t>
            </a:r>
            <a:r>
              <a:rPr lang="en-US" sz="1200" kern="1200" dirty="0" err="1" smtClean="0">
                <a:solidFill>
                  <a:schemeClr val="tx1"/>
                </a:solidFill>
                <a:latin typeface="+mn-lt"/>
                <a:ea typeface="+mn-ea"/>
                <a:cs typeface="+mn-cs"/>
              </a:rPr>
              <a:t>ie</a:t>
            </a:r>
            <a:r>
              <a:rPr lang="en-US" sz="1200" kern="1200" dirty="0" smtClean="0">
                <a:solidFill>
                  <a:schemeClr val="tx1"/>
                </a:solidFill>
                <a:latin typeface="+mn-lt"/>
                <a:ea typeface="+mn-ea"/>
                <a:cs typeface="+mn-cs"/>
              </a:rPr>
              <a:t> unrecognized). So he wrote under the pen name of </a:t>
            </a:r>
            <a:r>
              <a:rPr lang="en-US" sz="1200" kern="1200" dirty="0" err="1" smtClean="0">
                <a:solidFill>
                  <a:schemeClr val="tx1"/>
                </a:solidFill>
                <a:latin typeface="+mn-lt"/>
                <a:ea typeface="+mn-ea"/>
                <a:cs typeface="+mn-cs"/>
              </a:rPr>
              <a:t>Gandalac</a:t>
            </a:r>
            <a:r>
              <a:rPr lang="en-US" sz="1200" kern="1200" dirty="0" smtClean="0">
                <a:solidFill>
                  <a:schemeClr val="tx1"/>
                </a:solidFill>
                <a:latin typeface="+mn-lt"/>
                <a:ea typeface="+mn-ea"/>
                <a:cs typeface="+mn-cs"/>
              </a:rPr>
              <a:t>.  This is why, in this letter, Gertrude Stein writes:  “Dear Mr. </a:t>
            </a:r>
            <a:r>
              <a:rPr lang="en-US" sz="1200" kern="1200" dirty="0" err="1" smtClean="0">
                <a:solidFill>
                  <a:schemeClr val="tx1"/>
                </a:solidFill>
                <a:latin typeface="+mn-lt"/>
                <a:ea typeface="+mn-ea"/>
                <a:cs typeface="+mn-cs"/>
              </a:rPr>
              <a:t>Gandalac</a:t>
            </a:r>
            <a:r>
              <a:rPr lang="en-US" sz="120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paper “deals with the psychodynamics of intuition: with the internal conditions which promote or interfere with the workings of the intuitive  process”. It is the sixth in the series.</a:t>
            </a:r>
            <a:r>
              <a:rPr lang="en-US" baseline="0" dirty="0" smtClean="0"/>
              <a:t> </a:t>
            </a:r>
          </a:p>
          <a:p>
            <a:endParaRPr lang="en-US" baseline="0" dirty="0" smtClean="0"/>
          </a:p>
          <a:p>
            <a:r>
              <a:rPr lang="en-US" baseline="0" dirty="0" smtClean="0"/>
              <a:t>These articles and many others will be available for reading in the Eric Berne Collection at the University of California Library. The first part of this collection will become available on August 9, 2014 after it’s unveiling at the TA World Conference in San Francisco. The links to the collection will be made immediately available at </a:t>
            </a:r>
            <a:r>
              <a:rPr lang="en-US" b="1" baseline="0" dirty="0" smtClean="0"/>
              <a:t>ericbernearchives.org </a:t>
            </a:r>
            <a:r>
              <a:rPr lang="en-US" b="0" baseline="0" dirty="0" smtClean="0"/>
              <a:t>which is the website for this Archives project. You can go there to learn more about this project, to check on our progress and to see our list of all donors.</a:t>
            </a:r>
            <a:endParaRPr lang="en-US" b="1"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letter to Eric from Karl Menninger,</a:t>
            </a:r>
            <a:r>
              <a:rPr lang="en-US" baseline="0" dirty="0" smtClean="0"/>
              <a:t> which was written after Eric’s second article on Intuition. </a:t>
            </a:r>
            <a:r>
              <a:rPr lang="en-US" dirty="0" smtClean="0"/>
              <a:t> I quote: “How courageous</a:t>
            </a:r>
            <a:r>
              <a:rPr lang="en-US" baseline="0" dirty="0" smtClean="0"/>
              <a:t> and fine of you to put down your experiences regarding intuition in the paper appearing in the Psychiatric Quarterly for April, 1949. I just ran across it. Could you send me two or three reprints? I think it is fine”. Sincerely yours, Karl A. Menninger, MD. This letter </a:t>
            </a:r>
            <a:r>
              <a:rPr lang="en-US" baseline="0" smtClean="0"/>
              <a:t>came 17 </a:t>
            </a:r>
            <a:r>
              <a:rPr lang="en-US" baseline="0" dirty="0" smtClean="0"/>
              <a:t>years after Eric’s letter to Gertrude Stein. You can see then that Eric’s interest in intuition was longstanding.</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all know Eric Berne as the prolific author that he was. Mostly we know about his professional writings in the field of psychiatry. As I mentioned earlier, Eric wrote under six different names. He said in one letter that when he was younger his work was</a:t>
            </a:r>
            <a:r>
              <a:rPr lang="en-US" baseline="0" dirty="0" smtClean="0"/>
              <a:t> always more readily received when he wrote under a pen name but that when he used his own name people were not as accepting of what he wrote. </a:t>
            </a:r>
            <a:r>
              <a:rPr lang="en-US" dirty="0" smtClean="0"/>
              <a:t>On the following slides you will see just a few of</a:t>
            </a:r>
            <a:r>
              <a:rPr lang="en-US" baseline="0" dirty="0" smtClean="0"/>
              <a:t> the many articles he wrote. All of his published articles will be available on the site of the Eric Berne Archives at the University of California when that collection is complete.</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Eric’s professional writings we typically see, first, his use of his Adult ego state and secondly his Nurturing Parent. He also had a very active Creative Child Ego state as can be seen by his writings under six different names of comedy, poetry, short stories, plays, inventions, as well as his development of TA and his professional articles and books.</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Eric Berne’s Pen Names</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study Eric built in the garden of his Carmel home and the place where he did all</a:t>
            </a:r>
            <a:r>
              <a:rPr lang="en-US" baseline="0" dirty="0" smtClean="0"/>
              <a:t> of his writing. The study still stands in the back yard of the Berne family home which was sold in 2009.</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his typewriter and the roll of paper he used so that he</a:t>
            </a:r>
            <a:r>
              <a:rPr lang="en-US" baseline="0" dirty="0" smtClean="0"/>
              <a:t> would not have to stop and change the page. As I understand, he typed using only two or three fingers!</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Following are some examples of articles that Eric wrote and published. Dreams, </a:t>
            </a:r>
            <a:r>
              <a:rPr lang="en-US" dirty="0" err="1" smtClean="0"/>
              <a:t>Lennard</a:t>
            </a:r>
            <a:r>
              <a:rPr lang="en-US" dirty="0" smtClean="0"/>
              <a:t> </a:t>
            </a:r>
            <a:r>
              <a:rPr lang="en-US" dirty="0" err="1" smtClean="0"/>
              <a:t>Gandalac</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see the name Berne hand carved by the gate.</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Human Nature in Peace and War, By Captain Eric Berne, MD </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was one of my favorite finds. Eric was especially interested in the sense of identity and how that related to one’s name. Many people are</a:t>
            </a:r>
            <a:r>
              <a:rPr lang="en-US" baseline="0" dirty="0" smtClean="0"/>
              <a:t> aware </a:t>
            </a:r>
            <a:r>
              <a:rPr lang="en-US" dirty="0" smtClean="0"/>
              <a:t>that he spent a number</a:t>
            </a:r>
            <a:r>
              <a:rPr lang="en-US" baseline="0" dirty="0" smtClean="0"/>
              <a:t> of years contemplating what name he, himself, would use. He felt some conflict about giving up his given name, that being the name of his father, and in one letter when he wrote to ask to have his own McGill Medical diploma changed to the name of Berne, he said that he would stay respectful to his father’s name by keeping the father’s diploma, in the name of Bernstein, with his own. In this paper, which as far as I know was not published, he explores the significance of the birth certificate (particularly the </a:t>
            </a:r>
            <a:r>
              <a:rPr lang="en-US" i="1" baseline="0" dirty="0" smtClean="0"/>
              <a:t>name</a:t>
            </a:r>
            <a:r>
              <a:rPr lang="en-US" baseline="0" dirty="0" smtClean="0"/>
              <a:t> on the birth certificate) and how that relates to one’s sense of self.</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is a rejection letter from the Journal of Human Fertility for the article Who Was Condom, written in April of 1940. I quote here:  “As for its publication in Human Fertility it does not seem to me to be suitable for that purpose, at least not in its present form…first of all, it is a little lengthy; but more important, </a:t>
            </a:r>
            <a:r>
              <a:rPr lang="en-US" sz="1200" i="1" kern="1200" dirty="0" smtClean="0">
                <a:solidFill>
                  <a:schemeClr val="tx1"/>
                </a:solidFill>
                <a:latin typeface="+mn-lt"/>
                <a:ea typeface="+mn-ea"/>
                <a:cs typeface="+mn-cs"/>
              </a:rPr>
              <a:t>it is also much too lusty for the Journal</a:t>
            </a:r>
            <a:r>
              <a:rPr lang="en-US" sz="1200" i="0" kern="1200" dirty="0" smtClean="0">
                <a:solidFill>
                  <a:schemeClr val="tx1"/>
                </a:solidFill>
                <a:latin typeface="+mn-lt"/>
                <a:ea typeface="+mn-ea"/>
                <a:cs typeface="+mn-cs"/>
              </a:rPr>
              <a:t>” (italics</a:t>
            </a:r>
            <a:r>
              <a:rPr lang="en-US" sz="1200" i="0" kern="1200" baseline="0" dirty="0" smtClean="0">
                <a:solidFill>
                  <a:schemeClr val="tx1"/>
                </a:solidFill>
                <a:latin typeface="+mn-lt"/>
                <a:ea typeface="+mn-ea"/>
                <a:cs typeface="+mn-cs"/>
              </a:rPr>
              <a:t> mine). </a:t>
            </a:r>
            <a:r>
              <a:rPr lang="en-US" sz="1200" i="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But you will see in the following slide that, indeed, it </a:t>
            </a:r>
            <a:r>
              <a:rPr lang="en-US" sz="1200" i="1" kern="1200" dirty="0" smtClean="0">
                <a:solidFill>
                  <a:schemeClr val="tx1"/>
                </a:solidFill>
                <a:latin typeface="+mn-lt"/>
                <a:ea typeface="+mn-ea"/>
                <a:cs typeface="+mn-cs"/>
              </a:rPr>
              <a:t>was</a:t>
            </a:r>
            <a:r>
              <a:rPr lang="en-US" sz="1200" kern="1200" dirty="0" smtClean="0">
                <a:solidFill>
                  <a:schemeClr val="tx1"/>
                </a:solidFill>
                <a:latin typeface="+mn-lt"/>
                <a:ea typeface="+mn-ea"/>
                <a:cs typeface="+mn-cs"/>
              </a:rPr>
              <a:t> published in that Journal in December of 1940.  His name here was Dr. Bernstein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Who Was Condom?</a:t>
            </a:r>
          </a:p>
          <a:p>
            <a:r>
              <a:rPr lang="en-US" dirty="0" smtClean="0"/>
              <a:t>Note that the</a:t>
            </a:r>
            <a:r>
              <a:rPr lang="en-US" baseline="0" dirty="0" smtClean="0"/>
              <a:t> paper was written by E. </a:t>
            </a:r>
            <a:r>
              <a:rPr lang="en-US" baseline="0" dirty="0" err="1" smtClean="0"/>
              <a:t>Lennard</a:t>
            </a:r>
            <a:r>
              <a:rPr lang="en-US" baseline="0" dirty="0" smtClean="0"/>
              <a:t> Bernstein but that a few letters are scribbled out so that the last name reads Berne.</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handwritten title page for an article called Games People Play that was to appear in the Transactional Analysis Bulletin. Undated.</a:t>
            </a:r>
          </a:p>
          <a:p>
            <a:r>
              <a:rPr lang="en-US" dirty="0" smtClean="0"/>
              <a:t>I wanted you to see Eric’s handwriting which is very difficult to read. It is no wonder he typed all of his letters!</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another one of my favorite finds. This is a hand written cover concept</a:t>
            </a:r>
            <a:r>
              <a:rPr lang="en-US" baseline="0" dirty="0" smtClean="0"/>
              <a:t> for </a:t>
            </a:r>
            <a:r>
              <a:rPr lang="en-US" u="sng" baseline="0" dirty="0" smtClean="0"/>
              <a:t>Games People Play </a:t>
            </a:r>
            <a:r>
              <a:rPr lang="en-US" baseline="0" dirty="0" smtClean="0"/>
              <a:t>done as Eric was anticipating the publication of the book. You can see him doodling here as he illustrates many different kinds of transactions.</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Eric was interested in traveling the world and studying psychiatric treatment</a:t>
            </a:r>
            <a:r>
              <a:rPr lang="en-US" baseline="0" dirty="0" smtClean="0"/>
              <a:t> in other countries from quite a young age. He wrote when he was 30 years old: “I am very much interested in comparative psychiatry…some day I would like to get a fellowship which would enable me to travel around the world for a year or two studying this problem. I have a certain ability at languages and speak French, German and Turkish with a smattering of several other languages”. What followed were many trips to study psychiatry in other countries and many papers on topics related to those travels.</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1959 :</a:t>
            </a:r>
            <a:r>
              <a:rPr lang="en-US" baseline="0" dirty="0" smtClean="0"/>
              <a:t> </a:t>
            </a:r>
            <a:r>
              <a:rPr lang="en-US" dirty="0" smtClean="0"/>
              <a:t>Fiji Islands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can see that Eric had a keen interest</a:t>
            </a:r>
            <a:r>
              <a:rPr lang="en-US" baseline="0" dirty="0" smtClean="0"/>
              <a:t> in what was going on around the world, both with human nature and with treatment of psychiatric problems. His interest in people worldwide informed his development of TA and his thinking of the ITAA as an international association. I believe that including the word International when naming the ITAA was, again, the man thinking ahead of his time. </a:t>
            </a:r>
            <a:r>
              <a:rPr lang="en-US" sz="1200" kern="1200" dirty="0" smtClean="0">
                <a:solidFill>
                  <a:schemeClr val="tx1"/>
                </a:solidFill>
                <a:latin typeface="+mn-lt"/>
                <a:ea typeface="+mn-ea"/>
                <a:cs typeface="+mn-cs"/>
              </a:rPr>
              <a:t>TA is now alive and well in 65 countries around the world.</a:t>
            </a:r>
          </a:p>
          <a:p>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1956: This is a paper in which he looks at comparative psychiatry in certain tropical countries: French New Guinea, French West Africa, Haiti, Martinique and Trinidad.</a:t>
            </a:r>
            <a:endParaRPr lang="en-US" dirty="0" smtClean="0"/>
          </a:p>
          <a:p>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1958: New Zealand</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photo</a:t>
            </a:r>
            <a:r>
              <a:rPr lang="en-US" baseline="0" dirty="0" smtClean="0"/>
              <a:t> of my dining room table with some of the archive material.</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shows a</a:t>
            </a:r>
            <a:r>
              <a:rPr lang="en-US" baseline="0" dirty="0" smtClean="0"/>
              <a:t> letter from the Ministry of Health in the USSR telling him he can visit the Soviet Union and visit psychiatric clinics there. This is a hand-written, literal translation of the original letter.</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“Cultural” Problem: Psychopathology in Tahiti</a:t>
            </a:r>
          </a:p>
          <a:p>
            <a:r>
              <a:rPr lang="en-US" dirty="0" smtClean="0"/>
              <a:t>Abstract of paper to be given at an Annual Meeting in Philadelphia but we don’t know which conference (It may have been American Psychiatric Association)</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1958  This is one of Eric’s letters written to the Chief Medical Officer in Dutch New Guinea asking for information to complete his data. He had already visited Tahiti, New Zealand, </a:t>
            </a:r>
            <a:r>
              <a:rPr lang="en-US" dirty="0" err="1" smtClean="0"/>
              <a:t>Austrailia</a:t>
            </a:r>
            <a:r>
              <a:rPr lang="en-US" dirty="0" smtClean="0"/>
              <a:t>, New Guinea,</a:t>
            </a:r>
            <a:r>
              <a:rPr lang="en-US" baseline="0" dirty="0" smtClean="0"/>
              <a:t> New Britain and Fiji.</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bibliography of books, and on following slides articles,</a:t>
            </a:r>
            <a:r>
              <a:rPr lang="en-US" baseline="0" dirty="0" smtClean="0"/>
              <a:t> through 1960.</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his bibliography that his secretary typed for him with all of his articles up until 1960. She had a more modern typewriter while he wrote on that old typewriter in his study for his entire</a:t>
            </a:r>
            <a:r>
              <a:rPr lang="en-US" baseline="0" dirty="0" smtClean="0"/>
              <a:t> life.</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1954, when Eric was an Attending Physician</a:t>
            </a:r>
            <a:r>
              <a:rPr lang="en-US" baseline="0" dirty="0" smtClean="0"/>
              <a:t> in Psychiatry at the Veteran’s Administration Hospital in San Francisco he was suspended because they thought he had been involved in Communist activities. There followed an interview with the Veterans Administration and Eric was represented by an attorney from the American Civil Liberties Union. I read the 65 page transcript of the proceedings. The result was that he was cleared of any wrongdoing. He was not reinstated at the VA.</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67</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Cover of The New Yorker,</a:t>
            </a:r>
            <a:r>
              <a:rPr lang="en-US" baseline="0" dirty="0" smtClean="0"/>
              <a:t> date unknown, when Games People Play was at the height of it’s popularity. Games People Play sold 3.5 million copies</a:t>
            </a:r>
          </a:p>
          <a:p>
            <a:endParaRPr lang="en-US" baseline="0" dirty="0" smtClean="0"/>
          </a:p>
        </p:txBody>
      </p:sp>
      <p:sp>
        <p:nvSpPr>
          <p:cNvPr id="4" name="Slide Number Placeholder 3"/>
          <p:cNvSpPr>
            <a:spLocks noGrp="1"/>
          </p:cNvSpPr>
          <p:nvPr>
            <p:ph type="sldNum" sz="quarter" idx="10"/>
          </p:nvPr>
        </p:nvSpPr>
        <p:spPr/>
        <p:txBody>
          <a:bodyPr/>
          <a:lstStyle/>
          <a:p>
            <a:fld id="{9C994955-D2FD-4CF5-A44C-28996C0F938B}" type="slidenum">
              <a:rPr lang="en-US" smtClean="0"/>
              <a:pPr/>
              <a:t>68</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our project: The Eric Berne Archives. We want publically to thank all of our donors. We</a:t>
            </a:r>
            <a:r>
              <a:rPr lang="en-US" baseline="0" dirty="0" smtClean="0"/>
              <a:t> have now begun the project at the University of California and by the time of the TA World Conference in San Francisco in 2014, a “sizable and comprehensive collection” of Eric Berne’s archival material will become available to all of you online, forever and for free. </a:t>
            </a:r>
            <a:endParaRPr lang="en-US"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69</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presentation was compiled</a:t>
            </a:r>
            <a:r>
              <a:rPr lang="en-US" baseline="0" dirty="0" smtClean="0"/>
              <a:t> by Carol Solomon who, with a group of colleagues, is raising funds for the completion of the Eric Berne Archives. You can contact her directly at </a:t>
            </a:r>
            <a:r>
              <a:rPr lang="en-US" b="1" baseline="0" dirty="0" smtClean="0"/>
              <a:t>solomon.phd@gmail.com</a:t>
            </a:r>
          </a:p>
          <a:p>
            <a:endParaRPr lang="en-US" b="1" baseline="0" dirty="0" smtClean="0"/>
          </a:p>
          <a:p>
            <a:r>
              <a:rPr lang="en-US" b="0" baseline="0" dirty="0" smtClean="0"/>
              <a:t>You may also contact other members of the Archive Team:</a:t>
            </a:r>
          </a:p>
          <a:p>
            <a:endParaRPr lang="en-US" b="0" baseline="0" dirty="0" smtClean="0"/>
          </a:p>
          <a:p>
            <a:r>
              <a:rPr lang="en-US" b="0" baseline="0" dirty="0" smtClean="0"/>
              <a:t>Ann </a:t>
            </a:r>
            <a:r>
              <a:rPr lang="en-US" b="0" baseline="0" dirty="0" err="1" smtClean="0"/>
              <a:t>Heathcote</a:t>
            </a:r>
            <a:r>
              <a:rPr lang="en-US" b="0" baseline="0" dirty="0" smtClean="0"/>
              <a:t>, UK           ann.heathcote@btinternet.com</a:t>
            </a:r>
          </a:p>
          <a:p>
            <a:r>
              <a:rPr lang="en-US" b="0" baseline="0" dirty="0" smtClean="0"/>
              <a:t>Marco </a:t>
            </a:r>
            <a:r>
              <a:rPr lang="en-US" b="0" baseline="0" smtClean="0"/>
              <a:t>Mazzetti</a:t>
            </a:r>
            <a:r>
              <a:rPr lang="en-US" b="0" baseline="0" dirty="0" smtClean="0"/>
              <a:t>, Italy          marcom.imat@gmail.com</a:t>
            </a:r>
          </a:p>
          <a:p>
            <a:r>
              <a:rPr lang="en-US" b="0" baseline="0" dirty="0" smtClean="0"/>
              <a:t>Gloria Noriega, Mexico      gnoriega@imat.com.mx</a:t>
            </a:r>
            <a:endParaRPr lang="en-US" b="0"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70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kern="1200" dirty="0" smtClean="0">
                <a:solidFill>
                  <a:schemeClr val="tx1"/>
                </a:solidFill>
                <a:latin typeface="+mn-lt"/>
                <a:ea typeface="+mn-ea"/>
                <a:cs typeface="+mn-cs"/>
              </a:rPr>
              <a:t>Now some photos from the Archives of the man who has taught us so much. I don’t need to introduce Eric Berne to this audience so here is a quick visual summary of his life.</a:t>
            </a:r>
          </a:p>
          <a:p>
            <a:r>
              <a:rPr lang="en-US" sz="1400" kern="1200" dirty="0" smtClean="0">
                <a:solidFill>
                  <a:schemeClr val="tx1"/>
                </a:solidFill>
                <a:latin typeface="+mn-lt"/>
                <a:ea typeface="+mn-ea"/>
                <a:cs typeface="+mn-cs"/>
              </a:rPr>
              <a:t>Eric Leonard Bernstein at about 18 months old. </a:t>
            </a:r>
          </a:p>
          <a:p>
            <a:r>
              <a:rPr lang="en-US" sz="1400" kern="1200" dirty="0" smtClean="0">
                <a:solidFill>
                  <a:schemeClr val="tx1"/>
                </a:solidFill>
                <a:latin typeface="+mn-lt"/>
                <a:ea typeface="+mn-ea"/>
                <a:cs typeface="+mn-cs"/>
              </a:rPr>
              <a:t>He later changed the spelling of his first name from L-o-e-nard to L-e-n-nard. </a:t>
            </a:r>
          </a:p>
          <a:p>
            <a:endParaRPr lang="en-US" sz="1400"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At age 21,</a:t>
            </a:r>
            <a:r>
              <a:rPr lang="en-US" sz="1400" baseline="0" dirty="0" smtClean="0"/>
              <a:t> he </a:t>
            </a:r>
            <a:r>
              <a:rPr lang="en-US" sz="1400" dirty="0" smtClean="0"/>
              <a:t>graduated from McGill,</a:t>
            </a:r>
            <a:r>
              <a:rPr lang="en-US" sz="1400" baseline="0" dirty="0" smtClean="0"/>
              <a:t> this is a page from his yearbook.</a:t>
            </a:r>
            <a:endParaRPr lang="en-US" sz="1400"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Eric graduated with two majors, one in mathematics and the other in psychology. </a:t>
            </a:r>
            <a:endParaRPr lang="en-US" sz="1400" dirty="0"/>
          </a:p>
        </p:txBody>
      </p:sp>
      <p:sp>
        <p:nvSpPr>
          <p:cNvPr id="4" name="Slide Number Placeholder 3"/>
          <p:cNvSpPr>
            <a:spLocks noGrp="1"/>
          </p:cNvSpPr>
          <p:nvPr>
            <p:ph type="sldNum" sz="quarter" idx="10"/>
          </p:nvPr>
        </p:nvSpPr>
        <p:spPr/>
        <p:txBody>
          <a:bodyPr/>
          <a:lstStyle/>
          <a:p>
            <a:fld id="{9C994955-D2FD-4CF5-A44C-28996C0F938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DD9B86-BB53-4ACD-A5F7-5DD7305ED235}" type="datetimeFigureOut">
              <a:rPr lang="en-US" smtClean="0"/>
              <a:pPr/>
              <a:t>9/6/2014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4190D-37DD-416E-A16E-93C1646FF4D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DD9B86-BB53-4ACD-A5F7-5DD7305ED235}" type="datetimeFigureOut">
              <a:rPr lang="en-US" smtClean="0"/>
              <a:pPr/>
              <a:t>9/6/2014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4190D-37DD-416E-A16E-93C1646FF4D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DD9B86-BB53-4ACD-A5F7-5DD7305ED235}" type="datetimeFigureOut">
              <a:rPr lang="en-US" smtClean="0"/>
              <a:pPr/>
              <a:t>9/6/2014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4190D-37DD-416E-A16E-93C1646FF4D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hasCustomPrompt="1"/>
          </p:nvPr>
        </p:nvSpPr>
        <p:spPr/>
        <p:txBody>
          <a:bodyPr/>
          <a:lstStyle>
            <a:lvl1pPr>
              <a:buNone/>
              <a:defRPr/>
            </a:lvl1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CDD9B86-BB53-4ACD-A5F7-5DD7305ED235}" type="datetimeFigureOut">
              <a:rPr lang="en-US" smtClean="0"/>
              <a:pPr/>
              <a:t>9/6/2014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4190D-37DD-416E-A16E-93C1646FF4D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DD9B86-BB53-4ACD-A5F7-5DD7305ED235}" type="datetimeFigureOut">
              <a:rPr lang="en-US" smtClean="0"/>
              <a:pPr/>
              <a:t>9/6/2014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4190D-37DD-416E-A16E-93C1646FF4D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DD9B86-BB53-4ACD-A5F7-5DD7305ED235}" type="datetimeFigureOut">
              <a:rPr lang="en-US" smtClean="0"/>
              <a:pPr/>
              <a:t>9/6/2014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4190D-37DD-416E-A16E-93C1646FF4D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DD9B86-BB53-4ACD-A5F7-5DD7305ED235}" type="datetimeFigureOut">
              <a:rPr lang="en-US" smtClean="0"/>
              <a:pPr/>
              <a:t>9/6/2014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F4190D-37DD-416E-A16E-93C1646FF4D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CCDD9B86-BB53-4ACD-A5F7-5DD7305ED235}" type="datetimeFigureOut">
              <a:rPr lang="en-US" smtClean="0"/>
              <a:pPr/>
              <a:t>9/6/2014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F4190D-37DD-416E-A16E-93C1646FF4D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D9B86-BB53-4ACD-A5F7-5DD7305ED235}" type="datetimeFigureOut">
              <a:rPr lang="en-US" smtClean="0"/>
              <a:pPr/>
              <a:t>9/6/2014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F4190D-37DD-416E-A16E-93C1646FF4D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DD9B86-BB53-4ACD-A5F7-5DD7305ED235}" type="datetimeFigureOut">
              <a:rPr lang="en-US" smtClean="0"/>
              <a:pPr/>
              <a:t>9/6/2014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4190D-37DD-416E-A16E-93C1646FF4D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DD9B86-BB53-4ACD-A5F7-5DD7305ED235}" type="datetimeFigureOut">
              <a:rPr lang="en-US" smtClean="0"/>
              <a:pPr/>
              <a:t>9/6/2014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4190D-37DD-416E-A16E-93C1646FF4D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76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DD9B86-BB53-4ACD-A5F7-5DD7305ED235}" type="datetimeFigureOut">
              <a:rPr lang="en-US" smtClean="0"/>
              <a:pPr/>
              <a:t>9/6/2014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4190D-37DD-416E-A16E-93C1646FF4D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6.xml"/><Relationship Id="rId7" Type="http://schemas.microsoft.com/office/2007/relationships/media" Target="../media/media1.mp3"/><Relationship Id="rId2" Type="http://schemas.openxmlformats.org/officeDocument/2006/relationships/audio" Target="../media/media1.mp3"/><Relationship Id="rId1" Type="http://schemas.openxmlformats.org/officeDocument/2006/relationships/audio" Target="file:///\\localhost\Users\carolsolomon\Dropbox\Osaka\Audio\cure%20people.mp3" TargetMode="External"/><Relationship Id="rId6" Type="http://schemas.openxmlformats.org/officeDocument/2006/relationships/image" Target="../media/image11.jpeg"/><Relationship Id="rId5" Type="http://schemas.microsoft.com/office/2007/relationships/media" Target="file://localhost/Users/carolsolomon/Dropbox/Osaka/Audio/cure%20people.mp3" TargetMode="Externa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audio" Target="../media/media2.mp3"/><Relationship Id="rId5" Type="http://schemas.openxmlformats.org/officeDocument/2006/relationships/image" Target="../media/image28.png"/><Relationship Id="rId4" Type="http://schemas.microsoft.com/office/2007/relationships/media" Target="../media/media2.mp3"/></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3.png"/><Relationship Id="rId2" Type="http://schemas.openxmlformats.org/officeDocument/2006/relationships/audio" Target="file:///C:\Users\Carol\Dropbox\Osaka\Audio\script.mp3" TargetMode="External"/><Relationship Id="rId1" Type="http://schemas.openxmlformats.org/officeDocument/2006/relationships/audio" Target="file:///\\localhost\Users\carolsolomon\Dropbox\Osaka\Audio\script.mp3" TargetMode="External"/><Relationship Id="rId6" Type="http://schemas.openxmlformats.org/officeDocument/2006/relationships/image" Target="../media/image32.jpeg"/><Relationship Id="rId5" Type="http://schemas.microsoft.com/office/2007/relationships/media" Target="file://localhost/Users/carolsolomon/Dropbox/Osaka/Audio/script.mp3" TargetMode="Externa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audio" Target="../media/media3.mp3"/><Relationship Id="rId5" Type="http://schemas.openxmlformats.org/officeDocument/2006/relationships/image" Target="../media/image28.png"/><Relationship Id="rId4" Type="http://schemas.microsoft.com/office/2007/relationships/media" Target="../media/media3.mp3"/></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Eric Berne Archives</a:t>
            </a:r>
            <a:endParaRPr lang="en-US" dirty="0"/>
          </a:p>
        </p:txBody>
      </p:sp>
      <p:sp>
        <p:nvSpPr>
          <p:cNvPr id="3" name="Subtitle 2"/>
          <p:cNvSpPr>
            <a:spLocks noGrp="1"/>
          </p:cNvSpPr>
          <p:nvPr>
            <p:ph type="subTitle" idx="1"/>
          </p:nvPr>
        </p:nvSpPr>
        <p:spPr/>
        <p:txBody>
          <a:bodyPr/>
          <a:lstStyle/>
          <a:p>
            <a:r>
              <a:rPr lang="en-US" dirty="0" smtClean="0">
                <a:solidFill>
                  <a:schemeClr val="tx1"/>
                </a:solidFill>
              </a:rPr>
              <a:t>www.ericbernearchives.org</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477186" name="Picture 2" descr="C:\Users\Carol\Desktop\New Scanned Images\EB younger.jpg"/>
          <p:cNvPicPr>
            <a:picLocks noChangeAspect="1" noChangeArrowheads="1"/>
          </p:cNvPicPr>
          <p:nvPr/>
        </p:nvPicPr>
        <p:blipFill>
          <a:blip r:embed="rId3" cstate="print"/>
          <a:srcRect l="6944" r="11111" b="12500"/>
          <a:stretch>
            <a:fillRect/>
          </a:stretch>
        </p:blipFill>
        <p:spPr bwMode="auto">
          <a:xfrm>
            <a:off x="2362200" y="228600"/>
            <a:ext cx="4495800" cy="64008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478210" name="Picture 2" descr="C:\Users\Carol\Desktop\New Scanned Images\EB Younger Pipe.JPG"/>
          <p:cNvPicPr>
            <a:picLocks noChangeAspect="1" noChangeArrowheads="1"/>
          </p:cNvPicPr>
          <p:nvPr/>
        </p:nvPicPr>
        <p:blipFill>
          <a:blip r:embed="rId3" cstate="print"/>
          <a:srcRect/>
          <a:stretch>
            <a:fillRect/>
          </a:stretch>
        </p:blipFill>
        <p:spPr bwMode="auto">
          <a:xfrm>
            <a:off x="-9677400" y="-15697200"/>
            <a:ext cx="5486400" cy="7315200"/>
          </a:xfrm>
          <a:prstGeom prst="rect">
            <a:avLst/>
          </a:prstGeom>
          <a:noFill/>
        </p:spPr>
      </p:pic>
      <p:pic>
        <p:nvPicPr>
          <p:cNvPr id="478211" name="Picture 3" descr="C:\Users\Carol\Desktop\New Scanned Images\EB Younger Pipe.JPG"/>
          <p:cNvPicPr>
            <a:picLocks noChangeAspect="1" noChangeArrowheads="1"/>
          </p:cNvPicPr>
          <p:nvPr/>
        </p:nvPicPr>
        <p:blipFill>
          <a:blip r:embed="rId3" cstate="print"/>
          <a:srcRect/>
          <a:stretch>
            <a:fillRect/>
          </a:stretch>
        </p:blipFill>
        <p:spPr bwMode="auto">
          <a:xfrm>
            <a:off x="-4572000" y="-10744200"/>
            <a:ext cx="5486400" cy="7315200"/>
          </a:xfrm>
          <a:prstGeom prst="rect">
            <a:avLst/>
          </a:prstGeom>
          <a:noFill/>
        </p:spPr>
      </p:pic>
      <p:pic>
        <p:nvPicPr>
          <p:cNvPr id="478212" name="Picture 4" descr="C:\Users\Carol\Desktop\New Scanned Images\EB Younger Pipe.JPG"/>
          <p:cNvPicPr>
            <a:picLocks noChangeAspect="1" noChangeArrowheads="1"/>
          </p:cNvPicPr>
          <p:nvPr/>
        </p:nvPicPr>
        <p:blipFill>
          <a:blip r:embed="rId4" cstate="print"/>
          <a:srcRect l="6667" t="833" r="7778" b="14462"/>
          <a:stretch>
            <a:fillRect/>
          </a:stretch>
        </p:blipFill>
        <p:spPr bwMode="auto">
          <a:xfrm>
            <a:off x="2133600" y="304800"/>
            <a:ext cx="4886054" cy="62484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[Games Photo]</a:t>
            </a:r>
            <a:endParaRPr lang="en-US" dirty="0"/>
          </a:p>
        </p:txBody>
      </p:sp>
      <p:pic>
        <p:nvPicPr>
          <p:cNvPr id="86017" name="Picture 1" descr="C:\Users\Carol\Desktop\Archive Photos\Eric_Berne_Photo_on_Games_People_Play.jpg"/>
          <p:cNvPicPr>
            <a:picLocks noChangeAspect="1" noChangeArrowheads="1"/>
          </p:cNvPicPr>
          <p:nvPr/>
        </p:nvPicPr>
        <p:blipFill>
          <a:blip r:embed="rId3" cstate="print"/>
          <a:srcRect/>
          <a:stretch>
            <a:fillRect/>
          </a:stretch>
        </p:blipFill>
        <p:spPr bwMode="auto">
          <a:xfrm>
            <a:off x="2286000" y="0"/>
            <a:ext cx="4609476" cy="6858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Medical License, 1945</a:t>
            </a:r>
            <a:endParaRPr lang="en-US" dirty="0"/>
          </a:p>
        </p:txBody>
      </p:sp>
      <p:pic>
        <p:nvPicPr>
          <p:cNvPr id="6147" name="Picture 3" descr="C:\Users\Carol\Pictures\Eric Berne2 photo version\Medical License, 1945.jpg"/>
          <p:cNvPicPr>
            <a:picLocks noChangeAspect="1" noChangeArrowheads="1"/>
          </p:cNvPicPr>
          <p:nvPr/>
        </p:nvPicPr>
        <p:blipFill>
          <a:blip r:embed="rId3" cstate="print"/>
          <a:srcRect/>
          <a:stretch>
            <a:fillRect/>
          </a:stretch>
        </p:blipFill>
        <p:spPr bwMode="auto">
          <a:xfrm>
            <a:off x="-152400" y="-228600"/>
            <a:ext cx="9573063" cy="73152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APA</a:t>
            </a:r>
            <a:endParaRPr lang="en-US" dirty="0"/>
          </a:p>
        </p:txBody>
      </p:sp>
      <p:pic>
        <p:nvPicPr>
          <p:cNvPr id="82945" name="Picture 1" descr="C:\Users\Carol\Desktop\Archive Photos\Eric_Berne_American_Psychiatric_Association_Fellow.jpg"/>
          <p:cNvPicPr>
            <a:picLocks noChangeAspect="1" noChangeArrowheads="1"/>
          </p:cNvPicPr>
          <p:nvPr/>
        </p:nvPicPr>
        <p:blipFill>
          <a:blip r:embed="rId3" cstate="print"/>
          <a:srcRect/>
          <a:stretch>
            <a:fillRect/>
          </a:stretch>
        </p:blipFill>
        <p:spPr bwMode="auto">
          <a:xfrm>
            <a:off x="-457200" y="0"/>
            <a:ext cx="10055169" cy="75438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American Psychiatric Life Fellow, 1969</a:t>
            </a:r>
            <a:endParaRPr lang="en-US" dirty="0"/>
          </a:p>
        </p:txBody>
      </p:sp>
      <p:pic>
        <p:nvPicPr>
          <p:cNvPr id="7170" name="Picture 2" descr="C:\Users\Carol\Pictures\Eric Berne2 photo version\American Psychiatric Life Fellow, 1969.jpg"/>
          <p:cNvPicPr>
            <a:picLocks noChangeAspect="1" noChangeArrowheads="1"/>
          </p:cNvPicPr>
          <p:nvPr/>
        </p:nvPicPr>
        <p:blipFill>
          <a:blip r:embed="rId3" cstate="print"/>
          <a:srcRect/>
          <a:stretch>
            <a:fillRect/>
          </a:stretch>
        </p:blipFill>
        <p:spPr bwMode="auto">
          <a:xfrm>
            <a:off x="-193343" y="-304800"/>
            <a:ext cx="9337343" cy="73152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Teaching Member Certificate, 1960</a:t>
            </a:r>
            <a:endParaRPr lang="en-US" dirty="0"/>
          </a:p>
        </p:txBody>
      </p:sp>
      <p:pic>
        <p:nvPicPr>
          <p:cNvPr id="1026" name="Picture 2" descr="C:\Users\Carol\Desktop\Archive Photos\Teaching Member Certificate, 1960.jpg"/>
          <p:cNvPicPr>
            <a:picLocks noChangeAspect="1" noChangeArrowheads="1"/>
          </p:cNvPicPr>
          <p:nvPr/>
        </p:nvPicPr>
        <p:blipFill>
          <a:blip r:embed="rId3" cstate="print"/>
          <a:srcRect/>
          <a:stretch>
            <a:fillRect/>
          </a:stretch>
        </p:blipFill>
        <p:spPr bwMode="auto">
          <a:xfrm>
            <a:off x="-152400" y="-457200"/>
            <a:ext cx="9428018" cy="73152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Death Certificate, 1970</a:t>
            </a:r>
            <a:endParaRPr lang="en-US" dirty="0"/>
          </a:p>
        </p:txBody>
      </p:sp>
      <p:pic>
        <p:nvPicPr>
          <p:cNvPr id="1026" name="Picture 2" descr="C:\Users\Carol\Desktop\Archive Photos\Death Certificate, 1970.jpg"/>
          <p:cNvPicPr>
            <a:picLocks noChangeAspect="1" noChangeArrowheads="1"/>
          </p:cNvPicPr>
          <p:nvPr/>
        </p:nvPicPr>
        <p:blipFill>
          <a:blip r:embed="rId3" cstate="print"/>
          <a:srcRect/>
          <a:stretch>
            <a:fillRect/>
          </a:stretch>
        </p:blipFill>
        <p:spPr bwMode="auto">
          <a:xfrm>
            <a:off x="1766968" y="0"/>
            <a:ext cx="5548232" cy="73152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Inventor</a:t>
            </a:r>
            <a:endParaRPr lang="en-US" dirty="0"/>
          </a:p>
        </p:txBody>
      </p:sp>
      <p:sp>
        <p:nvSpPr>
          <p:cNvPr id="3" name="Text Placeholder 2"/>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Inventions for Navy, 1942</a:t>
            </a:r>
            <a:endParaRPr lang="en-US" dirty="0"/>
          </a:p>
        </p:txBody>
      </p:sp>
      <p:pic>
        <p:nvPicPr>
          <p:cNvPr id="12290" name="Picture 2" descr="C:\Users\Carol\Desktop\Archive Photos\Inventions for Navy, 1942.jpg"/>
          <p:cNvPicPr>
            <a:picLocks noChangeAspect="1" noChangeArrowheads="1"/>
          </p:cNvPicPr>
          <p:nvPr/>
        </p:nvPicPr>
        <p:blipFill>
          <a:blip r:embed="rId3" cstate="print"/>
          <a:srcRect/>
          <a:stretch>
            <a:fillRect/>
          </a:stretch>
        </p:blipFill>
        <p:spPr bwMode="auto">
          <a:xfrm>
            <a:off x="2523235" y="914400"/>
            <a:ext cx="4106165" cy="59436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Text Placeholder 2"/>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Drawing of Invention</a:t>
            </a:r>
            <a:endParaRPr lang="en-US" dirty="0"/>
          </a:p>
        </p:txBody>
      </p:sp>
      <p:pic>
        <p:nvPicPr>
          <p:cNvPr id="13314" name="Picture 2" descr="C:\Users\Carol\Desktop\Archive Photos\Drawing of Invention.jpg"/>
          <p:cNvPicPr>
            <a:picLocks noChangeAspect="1" noChangeArrowheads="1"/>
          </p:cNvPicPr>
          <p:nvPr/>
        </p:nvPicPr>
        <p:blipFill>
          <a:blip r:embed="rId3" cstate="print"/>
          <a:srcRect/>
          <a:stretch>
            <a:fillRect/>
          </a:stretch>
        </p:blipFill>
        <p:spPr bwMode="auto">
          <a:xfrm>
            <a:off x="1962491" y="0"/>
            <a:ext cx="5200309" cy="68580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Drawing of Invention</a:t>
            </a:r>
            <a:endParaRPr lang="en-US" dirty="0"/>
          </a:p>
        </p:txBody>
      </p:sp>
      <p:pic>
        <p:nvPicPr>
          <p:cNvPr id="14338" name="Picture 2" descr="C:\Users\Carol\Desktop\Archive Photos\Drawing of Invention2.jpg"/>
          <p:cNvPicPr>
            <a:picLocks noChangeAspect="1" noChangeArrowheads="1"/>
          </p:cNvPicPr>
          <p:nvPr/>
        </p:nvPicPr>
        <p:blipFill>
          <a:blip r:embed="rId3" cstate="print"/>
          <a:srcRect/>
          <a:stretch>
            <a:fillRect/>
          </a:stretch>
        </p:blipFill>
        <p:spPr bwMode="auto">
          <a:xfrm>
            <a:off x="1143000" y="0"/>
            <a:ext cx="6858000" cy="6858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Drawing of Invention</a:t>
            </a:r>
            <a:endParaRPr lang="en-US" dirty="0"/>
          </a:p>
        </p:txBody>
      </p:sp>
      <p:pic>
        <p:nvPicPr>
          <p:cNvPr id="126978" name="Picture 2" descr="C:\Users\Carol\Desktop\Archive Photos\Drawing of Invention3.jpg"/>
          <p:cNvPicPr>
            <a:picLocks noChangeAspect="1" noChangeArrowheads="1"/>
          </p:cNvPicPr>
          <p:nvPr/>
        </p:nvPicPr>
        <p:blipFill>
          <a:blip r:embed="rId3" cstate="print"/>
          <a:srcRect l="2675"/>
          <a:stretch>
            <a:fillRect/>
          </a:stretch>
        </p:blipFill>
        <p:spPr bwMode="auto">
          <a:xfrm>
            <a:off x="1981200" y="-228600"/>
            <a:ext cx="5545807" cy="73152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Person</a:t>
            </a:r>
            <a:endParaRPr lang="en-US" dirty="0"/>
          </a:p>
        </p:txBody>
      </p:sp>
      <p:sp>
        <p:nvSpPr>
          <p:cNvPr id="3" name="Text Placeholder 2"/>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Decade of his 20’s</a:t>
            </a:r>
            <a:endParaRPr lang="en-US" dirty="0"/>
          </a:p>
        </p:txBody>
      </p:sp>
      <p:pic>
        <p:nvPicPr>
          <p:cNvPr id="115714" name="Picture 2" descr="C:\Users\Carol\Desktop\Archive Photos\Eric Ruth Wedding Day.jpg"/>
          <p:cNvPicPr>
            <a:picLocks noChangeAspect="1" noChangeArrowheads="1"/>
          </p:cNvPicPr>
          <p:nvPr/>
        </p:nvPicPr>
        <p:blipFill>
          <a:blip r:embed="rId3" cstate="print"/>
          <a:srcRect l="8475" r="6780" b="4802"/>
          <a:stretch>
            <a:fillRect/>
          </a:stretch>
        </p:blipFill>
        <p:spPr bwMode="auto">
          <a:xfrm>
            <a:off x="4495800" y="914400"/>
            <a:ext cx="4127500" cy="5943600"/>
          </a:xfrm>
          <a:prstGeom prst="rect">
            <a:avLst/>
          </a:prstGeom>
          <a:noFill/>
        </p:spPr>
      </p:pic>
      <p:pic>
        <p:nvPicPr>
          <p:cNvPr id="400386" name="Picture 2" descr="C:\Users\Carol\Dropbox\Osaka\Archive Photos\EB College Graduation.jpg"/>
          <p:cNvPicPr>
            <a:picLocks noChangeAspect="1" noChangeArrowheads="1"/>
          </p:cNvPicPr>
          <p:nvPr/>
        </p:nvPicPr>
        <p:blipFill>
          <a:blip r:embed="rId4" cstate="print"/>
          <a:srcRect/>
          <a:stretch>
            <a:fillRect/>
          </a:stretch>
        </p:blipFill>
        <p:spPr bwMode="auto">
          <a:xfrm>
            <a:off x="457200" y="914400"/>
            <a:ext cx="3963295" cy="59436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Letter: Formal Beginning of Analysis</a:t>
            </a:r>
            <a:endParaRPr lang="en-US" dirty="0"/>
          </a:p>
        </p:txBody>
      </p:sp>
      <p:pic>
        <p:nvPicPr>
          <p:cNvPr id="51201" name="Picture 1" descr="C:\Users\Carol\Desktop\New Scanned Images\Formal Beginning of Analysis.jpg"/>
          <p:cNvPicPr>
            <a:picLocks noChangeAspect="1" noChangeArrowheads="1"/>
          </p:cNvPicPr>
          <p:nvPr/>
        </p:nvPicPr>
        <p:blipFill>
          <a:blip r:embed="rId3" cstate="print"/>
          <a:srcRect/>
          <a:stretch>
            <a:fillRect/>
          </a:stretch>
        </p:blipFill>
        <p:spPr bwMode="auto">
          <a:xfrm>
            <a:off x="2286000" y="990600"/>
            <a:ext cx="4219873" cy="5597041"/>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Eric Berne and Ruth</a:t>
            </a:r>
            <a:br>
              <a:rPr lang="en-US" dirty="0" smtClean="0"/>
            </a:br>
            <a:r>
              <a:rPr lang="en-US" dirty="0" smtClean="0"/>
              <a:t>Wedding Day</a:t>
            </a:r>
            <a:endParaRPr lang="en-US" dirty="0"/>
          </a:p>
        </p:txBody>
      </p:sp>
      <p:pic>
        <p:nvPicPr>
          <p:cNvPr id="115714" name="Picture 2" descr="C:\Users\Carol\Desktop\Archive Photos\Eric Ruth Wedding Day.jpg"/>
          <p:cNvPicPr>
            <a:picLocks noChangeAspect="1" noChangeArrowheads="1"/>
          </p:cNvPicPr>
          <p:nvPr/>
        </p:nvPicPr>
        <p:blipFill>
          <a:blip r:embed="rId3" cstate="print"/>
          <a:srcRect l="8475" r="6780" b="4802"/>
          <a:stretch>
            <a:fillRect/>
          </a:stretch>
        </p:blipFill>
        <p:spPr bwMode="auto">
          <a:xfrm>
            <a:off x="2438400" y="1219200"/>
            <a:ext cx="3810000" cy="54864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Eric, </a:t>
            </a:r>
            <a:r>
              <a:rPr lang="en-US" dirty="0" err="1" smtClean="0"/>
              <a:t>Elinor</a:t>
            </a:r>
            <a:r>
              <a:rPr lang="en-US" dirty="0" smtClean="0"/>
              <a:t> and Ellen </a:t>
            </a:r>
            <a:endParaRPr lang="en-US" dirty="0"/>
          </a:p>
        </p:txBody>
      </p:sp>
      <p:pic>
        <p:nvPicPr>
          <p:cNvPr id="116738" name="Picture 2" descr="C:\Users\Carol\Desktop\Archive Photos\Eric, Ruth, Ellen.jpg"/>
          <p:cNvPicPr>
            <a:picLocks noChangeAspect="1" noChangeArrowheads="1"/>
          </p:cNvPicPr>
          <p:nvPr/>
        </p:nvPicPr>
        <p:blipFill>
          <a:blip r:embed="rId3" cstate="print"/>
          <a:srcRect l="4400" t="7018" r="5403"/>
          <a:stretch>
            <a:fillRect/>
          </a:stretch>
        </p:blipFill>
        <p:spPr bwMode="auto">
          <a:xfrm>
            <a:off x="1371600" y="1752600"/>
            <a:ext cx="6248400" cy="40386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Marriage to Dorothy Way</a:t>
            </a:r>
            <a:endParaRPr lang="en-US" dirty="0"/>
          </a:p>
        </p:txBody>
      </p:sp>
      <p:pic>
        <p:nvPicPr>
          <p:cNvPr id="11266" name="Picture 2" descr="C:\Users\Carol\Desktop\Archive Photos\Marriage to Dorothy Way.JPG"/>
          <p:cNvPicPr>
            <a:picLocks noChangeAspect="1" noChangeArrowheads="1"/>
          </p:cNvPicPr>
          <p:nvPr/>
        </p:nvPicPr>
        <p:blipFill>
          <a:blip r:embed="rId3" cstate="print"/>
          <a:srcRect l="25000" t="2564" r="29808" b="8974"/>
          <a:stretch>
            <a:fillRect/>
          </a:stretch>
        </p:blipFill>
        <p:spPr bwMode="auto">
          <a:xfrm>
            <a:off x="2743200" y="1066800"/>
            <a:ext cx="3581400" cy="52578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[Photo of Eric and Dorothy Way or whole family]</a:t>
            </a:r>
            <a:endParaRPr lang="en-US" dirty="0"/>
          </a:p>
        </p:txBody>
      </p:sp>
      <p:pic>
        <p:nvPicPr>
          <p:cNvPr id="409601" name="Picture 1" descr="C:\Users\Carol\Desktop\New Scanned Images\Eric Dorothy Wedding.jpg"/>
          <p:cNvPicPr>
            <a:picLocks noChangeAspect="1" noChangeArrowheads="1"/>
          </p:cNvPicPr>
          <p:nvPr/>
        </p:nvPicPr>
        <p:blipFill>
          <a:blip r:embed="rId3" cstate="print"/>
          <a:srcRect l="5469" r="781" b="6250"/>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Berne Family Home</a:t>
            </a:r>
            <a:br>
              <a:rPr lang="en-US" dirty="0" smtClean="0"/>
            </a:br>
            <a:r>
              <a:rPr lang="en-US" dirty="0" smtClean="0"/>
              <a:t>Carmel, California</a:t>
            </a:r>
            <a:endParaRPr lang="en-US" dirty="0"/>
          </a:p>
        </p:txBody>
      </p:sp>
      <p:pic>
        <p:nvPicPr>
          <p:cNvPr id="398338" name="Picture 2" descr="C:\Users\Carol\Dropbox\Osaka\Archive Photos\Carmel House street.JPG"/>
          <p:cNvPicPr>
            <a:picLocks noChangeAspect="1" noChangeArrowheads="1"/>
          </p:cNvPicPr>
          <p:nvPr/>
        </p:nvPicPr>
        <p:blipFill>
          <a:blip r:embed="rId3" cstate="print"/>
          <a:srcRect/>
          <a:stretch>
            <a:fillRect/>
          </a:stretch>
        </p:blipFill>
        <p:spPr bwMode="auto">
          <a:xfrm>
            <a:off x="0" y="1295400"/>
            <a:ext cx="9144000" cy="514505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Rick and Terry</a:t>
            </a:r>
            <a:endParaRPr lang="en-US" dirty="0"/>
          </a:p>
        </p:txBody>
      </p:sp>
      <p:pic>
        <p:nvPicPr>
          <p:cNvPr id="409602" name="Picture 2" descr="C:\Users\Carol\Desktop\New Scanned Images\Rick and Terry.JPG"/>
          <p:cNvPicPr>
            <a:picLocks noChangeAspect="1" noChangeArrowheads="1"/>
          </p:cNvPicPr>
          <p:nvPr/>
        </p:nvPicPr>
        <p:blipFill>
          <a:blip r:embed="rId3" cstate="print"/>
          <a:srcRect t="12821" r="16239"/>
          <a:stretch>
            <a:fillRect/>
          </a:stretch>
        </p:blipFill>
        <p:spPr bwMode="auto">
          <a:xfrm>
            <a:off x="2514600" y="914400"/>
            <a:ext cx="4282888" cy="59436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Psychiatrist</a:t>
            </a:r>
            <a:endParaRPr lang="en-US" dirty="0"/>
          </a:p>
        </p:txBody>
      </p:sp>
      <p:sp>
        <p:nvSpPr>
          <p:cNvPr id="3" name="Text Placeholder 2"/>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Your donation welcome!</a:t>
            </a:r>
            <a:endParaRPr lang="en-US" dirty="0"/>
          </a:p>
        </p:txBody>
      </p:sp>
      <p:sp>
        <p:nvSpPr>
          <p:cNvPr id="3" name="Content Placeholder 2"/>
          <p:cNvSpPr>
            <a:spLocks noGrp="1"/>
          </p:cNvSpPr>
          <p:nvPr>
            <p:ph idx="1"/>
          </p:nvPr>
        </p:nvSpPr>
        <p:spPr>
          <a:xfrm>
            <a:off x="457200" y="1219200"/>
            <a:ext cx="8229600" cy="4906963"/>
          </a:xfrm>
        </p:spPr>
        <p:txBody>
          <a:bodyPr>
            <a:normAutofit/>
          </a:bodyPr>
          <a:lstStyle/>
          <a:p>
            <a:pPr algn="ctr"/>
            <a:r>
              <a:rPr lang="en-US" dirty="0" smtClean="0"/>
              <a:t>Please become one of our supporters and donate to the Eric Berne Archive Fund at</a:t>
            </a:r>
          </a:p>
          <a:p>
            <a:pPr algn="ctr"/>
            <a:r>
              <a:rPr lang="en-US" b="1" dirty="0" smtClean="0"/>
              <a:t>EricBerneArchives.org</a:t>
            </a:r>
          </a:p>
          <a:p>
            <a:pPr algn="ctr"/>
            <a:endParaRPr lang="en-US" b="1" dirty="0" smtClean="0"/>
          </a:p>
          <a:p>
            <a:pPr algn="ctr"/>
            <a:r>
              <a:rPr lang="en-US" dirty="0" smtClean="0"/>
              <a:t>Every donation will serve to increase the size of the Eric Berne Collection at the University of California in SF. We welcome your participation and we are grateful for your help!</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On Curing People</a:t>
            </a:r>
            <a:endParaRPr lang="en-US" dirty="0"/>
          </a:p>
        </p:txBody>
      </p:sp>
      <p:pic>
        <p:nvPicPr>
          <p:cNvPr id="4" name="cure people.mp3">
            <a:hlinkClick r:id="" action="ppaction://media"/>
          </p:cNvPr>
          <p:cNvPicPr>
            <a:picLocks noRot="1" noChangeAspect="1"/>
          </p:cNvPicPr>
          <p:nvPr>
            <a:audioFile r:link="rId1"/>
            <p:extLst>
              <p:ext uri="{DAA4B4D4-6D71-4841-9C94-3DE7FCFB9230}">
                <p14:media xmlns:p14="http://schemas.microsoft.com/office/powerpoint/2010/main" xmlns="" r:link="rId5"/>
              </p:ext>
            </p:extLst>
          </p:nvPr>
        </p:nvPicPr>
        <p:blipFill>
          <a:blip r:embed="rId6" cstate="print"/>
          <a:stretch>
            <a:fillRect/>
          </a:stretch>
        </p:blipFill>
        <p:spPr>
          <a:xfrm>
            <a:off x="2676989" y="990600"/>
            <a:ext cx="3790022" cy="5638800"/>
          </a:xfrm>
          <a:prstGeom prst="rect">
            <a:avLst/>
          </a:prstGeom>
        </p:spPr>
      </p:pic>
      <p:pic>
        <p:nvPicPr>
          <p:cNvPr id="3" name="cure people.mp3">
            <a:hlinkClick r:id="" action="ppaction://media"/>
          </p:cNvPr>
          <p:cNvPicPr>
            <a:picLocks noChangeAspect="1"/>
          </p:cNvPicPr>
          <p:nvPr>
            <a:audioFile r:link="rId2"/>
            <p:extLst>
              <p:ext uri="{DAA4B4D4-6D71-4841-9C94-3DE7FCFB9230}">
                <p14:media xmlns:p14="http://schemas.microsoft.com/office/powerpoint/2010/main" xmlns="" r:embed="rId7"/>
              </p:ext>
            </p:extLst>
          </p:nvPr>
        </p:nvPicPr>
        <p:blipFill>
          <a:blip r:embed="rId8" cstate="print"/>
          <a:stretch>
            <a:fillRect/>
          </a:stretch>
        </p:blipFill>
        <p:spPr>
          <a:xfrm>
            <a:off x="7162800" y="5105400"/>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0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80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Practice Ideals, 1941</a:t>
            </a:r>
            <a:endParaRPr lang="en-US" dirty="0"/>
          </a:p>
        </p:txBody>
      </p:sp>
      <p:pic>
        <p:nvPicPr>
          <p:cNvPr id="30722" name="Picture 2" descr="C:\Users\Carol\Desktop\Archive Photos\Practice Ideals, 1941.jpg"/>
          <p:cNvPicPr>
            <a:picLocks noChangeAspect="1" noChangeArrowheads="1"/>
          </p:cNvPicPr>
          <p:nvPr/>
        </p:nvPicPr>
        <p:blipFill>
          <a:blip r:embed="rId3" cstate="print"/>
          <a:srcRect l="1541" t="5319" b="5319"/>
          <a:stretch>
            <a:fillRect/>
          </a:stretch>
        </p:blipFill>
        <p:spPr bwMode="auto">
          <a:xfrm>
            <a:off x="2286000" y="838200"/>
            <a:ext cx="4521849" cy="59436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Eric’s Values: Money and Medicine</a:t>
            </a:r>
            <a:endParaRPr lang="en-US" dirty="0"/>
          </a:p>
        </p:txBody>
      </p:sp>
      <p:pic>
        <p:nvPicPr>
          <p:cNvPr id="8194" name="Picture 2" descr="C:\Users\Carol\Desktop\Archive Photos\Money and Therapy.jpg"/>
          <p:cNvPicPr>
            <a:picLocks noChangeAspect="1" noChangeArrowheads="1"/>
          </p:cNvPicPr>
          <p:nvPr/>
        </p:nvPicPr>
        <p:blipFill>
          <a:blip r:embed="rId3" cstate="print"/>
          <a:srcRect l="14273" t="12500" r="4478" b="40000"/>
          <a:stretch>
            <a:fillRect/>
          </a:stretch>
        </p:blipFill>
        <p:spPr bwMode="auto">
          <a:xfrm>
            <a:off x="1752600" y="1371600"/>
            <a:ext cx="5638800" cy="43434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Eric as Patient Advocate: Letter Supporting Soldiers Needs</a:t>
            </a:r>
            <a:endParaRPr lang="en-US" dirty="0"/>
          </a:p>
        </p:txBody>
      </p:sp>
      <p:graphicFrame>
        <p:nvGraphicFramePr>
          <p:cNvPr id="32771" name="Object 3"/>
          <p:cNvGraphicFramePr>
            <a:graphicFrameLocks noChangeAspect="1"/>
          </p:cNvGraphicFramePr>
          <p:nvPr/>
        </p:nvGraphicFramePr>
        <p:xfrm>
          <a:off x="1905000" y="1524000"/>
          <a:ext cx="5410200" cy="7442296"/>
        </p:xfrm>
        <a:graphic>
          <a:graphicData uri="http://schemas.openxmlformats.org/presentationml/2006/ole">
            <p:oleObj spid="_x0000_s399375" name="Acrobat Document" r:id="rId4" imgW="5829194" imgH="8019997" progId="AcroExch.Document.7">
              <p:embed/>
            </p:oleObj>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Eric Speaking on Learning Psychotherapy</a:t>
            </a:r>
            <a:endParaRPr lang="en-US" dirty="0"/>
          </a:p>
        </p:txBody>
      </p:sp>
      <p:pic>
        <p:nvPicPr>
          <p:cNvPr id="4" name="learning psychotraphy.mp3">
            <a:hlinkClick r:id="" action="ppaction://media"/>
          </p:cNvPr>
          <p:cNvPicPr>
            <a:picLocks noGrp="1" noChangeAspect="1"/>
          </p:cNvPicPr>
          <p:nvPr>
            <p:ph idx="1"/>
            <a:audioFile r:link="rId1"/>
            <p:extLst>
              <p:ext uri="{DAA4B4D4-6D71-4841-9C94-3DE7FCFB9230}">
                <p14:media xmlns:p14="http://schemas.microsoft.com/office/powerpoint/2010/main" xmlns="" r:embed="rId4"/>
              </p:ext>
            </p:extLst>
          </p:nvPr>
        </p:nvPicPr>
        <p:blipFill>
          <a:blip r:embed="rId5" cstate="print"/>
          <a:stretch>
            <a:fillRect/>
          </a:stretch>
        </p:blipFill>
        <p:spPr>
          <a:xfrm>
            <a:off x="4165600" y="3455988"/>
            <a:ext cx="812800" cy="8128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Eric Berne on Scripts</a:t>
            </a:r>
            <a:endParaRPr lang="en-US" dirty="0"/>
          </a:p>
        </p:txBody>
      </p:sp>
      <p:pic>
        <p:nvPicPr>
          <p:cNvPr id="5" name="script.mp3">
            <a:hlinkClick r:id="" action="ppaction://media"/>
          </p:cNvPr>
          <p:cNvPicPr>
            <a:picLocks noRot="1" noChangeAspect="1"/>
          </p:cNvPicPr>
          <p:nvPr>
            <a:audioFile r:link="rId1"/>
            <p:extLst>
              <p:ext uri="{DAA4B4D4-6D71-4841-9C94-3DE7FCFB9230}">
                <p14:media xmlns:p14="http://schemas.microsoft.com/office/powerpoint/2010/main" xmlns="" r:link="rId5"/>
              </p:ext>
            </p:extLst>
          </p:nvPr>
        </p:nvPicPr>
        <p:blipFill>
          <a:blip r:embed="rId6" cstate="print"/>
          <a:stretch>
            <a:fillRect/>
          </a:stretch>
        </p:blipFill>
        <p:spPr>
          <a:xfrm>
            <a:off x="2514599" y="990600"/>
            <a:ext cx="4114802" cy="5634284"/>
          </a:xfrm>
          <a:prstGeom prst="rect">
            <a:avLst/>
          </a:prstGeom>
        </p:spPr>
      </p:pic>
      <p:pic>
        <p:nvPicPr>
          <p:cNvPr id="6" name="script.mp3">
            <a:hlinkClick r:id="" action="ppaction://media"/>
          </p:cNvPr>
          <p:cNvPicPr>
            <a:picLocks noRot="1" noChangeAspect="1"/>
          </p:cNvPicPr>
          <p:nvPr>
            <a:audioFile r:link="rId2"/>
          </p:nvPr>
        </p:nvPicPr>
        <p:blipFill>
          <a:blip r:embed="rId7" cstate="print"/>
          <a:stretch>
            <a:fillRect/>
          </a:stretch>
        </p:blipFill>
        <p:spPr>
          <a:xfrm>
            <a:off x="7467600" y="5105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7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8072" fill="hold"/>
                                        <p:tgtEl>
                                          <p:spTgt spid="6"/>
                                        </p:tgtEl>
                                      </p:cBhvr>
                                    </p:cmd>
                                  </p:childTnLst>
                                </p:cTn>
                              </p:par>
                            </p:childTnLst>
                          </p:cTn>
                        </p:par>
                      </p:childTnLst>
                    </p:cTn>
                  </p:par>
                </p:childTnLst>
              </p:cTn>
              <p:nextCondLst>
                <p:cond evt="onClick" delay="0">
                  <p:tgtEl>
                    <p:spTgt spid="6"/>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Interpretation About Money</a:t>
            </a:r>
            <a:endParaRPr lang="en-US" dirty="0"/>
          </a:p>
        </p:txBody>
      </p:sp>
      <p:pic>
        <p:nvPicPr>
          <p:cNvPr id="4" name="Interpertation about money.mp3">
            <a:hlinkClick r:id="" action="ppaction://media"/>
          </p:cNvPr>
          <p:cNvPicPr>
            <a:picLocks noGrp="1" noChangeAspect="1"/>
          </p:cNvPicPr>
          <p:nvPr>
            <p:ph idx="1"/>
            <a:audioFile r:link="rId1"/>
            <p:extLst>
              <p:ext uri="{DAA4B4D4-6D71-4841-9C94-3DE7FCFB9230}">
                <p14:media xmlns:p14="http://schemas.microsoft.com/office/powerpoint/2010/main" xmlns="" r:embed="rId4"/>
              </p:ext>
            </p:extLst>
          </p:nvPr>
        </p:nvPicPr>
        <p:blipFill>
          <a:blip r:embed="rId5" cstate="print"/>
          <a:stretch>
            <a:fillRect/>
          </a:stretch>
        </p:blipFill>
        <p:spPr>
          <a:xfrm>
            <a:off x="4165600" y="3455988"/>
            <a:ext cx="812800" cy="8128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Family Home </a:t>
            </a:r>
            <a:endParaRPr lang="en-US" dirty="0"/>
          </a:p>
        </p:txBody>
      </p:sp>
      <p:pic>
        <p:nvPicPr>
          <p:cNvPr id="260101" name="Picture 5" descr="C:\Users\Carol\Desktop\Archive Photos\Carmel House Door.JPG"/>
          <p:cNvPicPr>
            <a:picLocks noChangeAspect="1" noChangeArrowheads="1"/>
          </p:cNvPicPr>
          <p:nvPr/>
        </p:nvPicPr>
        <p:blipFill>
          <a:blip r:embed="rId3" cstate="print"/>
          <a:srcRect/>
          <a:stretch>
            <a:fillRect/>
          </a:stretch>
        </p:blipFill>
        <p:spPr bwMode="auto">
          <a:xfrm>
            <a:off x="0" y="1219200"/>
            <a:ext cx="9144000" cy="514505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Intuition</a:t>
            </a:r>
            <a:endParaRPr lang="en-US" dirty="0"/>
          </a:p>
        </p:txBody>
      </p:sp>
      <p:sp>
        <p:nvSpPr>
          <p:cNvPr id="3" name="Text Placeholder 2"/>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Gertrude Stein Letter, 1932</a:t>
            </a:r>
            <a:endParaRPr lang="en-US" dirty="0"/>
          </a:p>
        </p:txBody>
      </p:sp>
      <p:pic>
        <p:nvPicPr>
          <p:cNvPr id="16386" name="Picture 2" descr="C:\Users\Carol\Desktop\Archive Photos\Gertrude Stein Letter, 1932.JPG"/>
          <p:cNvPicPr>
            <a:picLocks noChangeAspect="1" noChangeArrowheads="1"/>
          </p:cNvPicPr>
          <p:nvPr/>
        </p:nvPicPr>
        <p:blipFill>
          <a:blip r:embed="rId3" cstate="print"/>
          <a:srcRect l="20192" r="24038" b="2564"/>
          <a:stretch>
            <a:fillRect/>
          </a:stretch>
        </p:blipFill>
        <p:spPr bwMode="auto">
          <a:xfrm>
            <a:off x="2057400" y="838200"/>
            <a:ext cx="4419600" cy="57912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Intuition, 1962</a:t>
            </a:r>
            <a:endParaRPr lang="en-US" dirty="0"/>
          </a:p>
        </p:txBody>
      </p:sp>
      <p:pic>
        <p:nvPicPr>
          <p:cNvPr id="396290" name="Picture 2" descr="C:\Users\Carol\Dropbox\Osaka\Archive Photos\Intuition, 1962.jpg"/>
          <p:cNvPicPr>
            <a:picLocks noChangeAspect="1" noChangeArrowheads="1"/>
          </p:cNvPicPr>
          <p:nvPr/>
        </p:nvPicPr>
        <p:blipFill>
          <a:blip r:embed="rId3" cstate="print"/>
          <a:srcRect/>
          <a:stretch>
            <a:fillRect/>
          </a:stretch>
        </p:blipFill>
        <p:spPr bwMode="auto">
          <a:xfrm>
            <a:off x="2184400" y="-33409"/>
            <a:ext cx="4749800" cy="6891409"/>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Karl Menninger Letter, 1949</a:t>
            </a:r>
            <a:endParaRPr lang="en-US" dirty="0"/>
          </a:p>
        </p:txBody>
      </p:sp>
      <p:pic>
        <p:nvPicPr>
          <p:cNvPr id="18434" name="Picture 2" descr="C:\Users\Carol\Desktop\Archive Photos\Karl Menninger Letter, 1949.JPG"/>
          <p:cNvPicPr>
            <a:picLocks noChangeAspect="1" noChangeArrowheads="1"/>
          </p:cNvPicPr>
          <p:nvPr/>
        </p:nvPicPr>
        <p:blipFill>
          <a:blip r:embed="rId3" cstate="print"/>
          <a:srcRect l="19643" t="4762" r="27679" b="2381"/>
          <a:stretch>
            <a:fillRect/>
          </a:stretch>
        </p:blipFill>
        <p:spPr bwMode="auto">
          <a:xfrm>
            <a:off x="2286000" y="914400"/>
            <a:ext cx="4495800" cy="59436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a:t>
            </a:r>
            <a:endParaRPr lang="en-US" dirty="0"/>
          </a:p>
        </p:txBody>
      </p:sp>
      <p:sp>
        <p:nvSpPr>
          <p:cNvPr id="3" name="Text Placeholder 2"/>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Eric Berne, 1965</a:t>
            </a:r>
            <a:endParaRPr lang="en-US" dirty="0"/>
          </a:p>
        </p:txBody>
      </p:sp>
      <p:pic>
        <p:nvPicPr>
          <p:cNvPr id="480260" name="Picture 4" descr="C:\Users\Carol\Desktop\New Scanned Images\EB Pipe.JPG"/>
          <p:cNvPicPr>
            <a:picLocks noChangeAspect="1" noChangeArrowheads="1"/>
          </p:cNvPicPr>
          <p:nvPr/>
        </p:nvPicPr>
        <p:blipFill>
          <a:blip r:embed="rId3" cstate="print"/>
          <a:srcRect/>
          <a:stretch>
            <a:fillRect/>
          </a:stretch>
        </p:blipFill>
        <p:spPr bwMode="auto">
          <a:xfrm>
            <a:off x="-9880600" y="-15913100"/>
            <a:ext cx="10287000" cy="13716000"/>
          </a:xfrm>
          <a:prstGeom prst="rect">
            <a:avLst/>
          </a:prstGeom>
          <a:noFill/>
        </p:spPr>
      </p:pic>
      <p:pic>
        <p:nvPicPr>
          <p:cNvPr id="480261" name="Picture 5" descr="C:\Users\Carol\Desktop\New Scanned Images\EB Pipe.JPG"/>
          <p:cNvPicPr>
            <a:picLocks noChangeAspect="1" noChangeArrowheads="1"/>
          </p:cNvPicPr>
          <p:nvPr/>
        </p:nvPicPr>
        <p:blipFill>
          <a:blip r:embed="rId4" cstate="print"/>
          <a:srcRect l="15278" t="15625" r="20833" b="21127"/>
          <a:stretch>
            <a:fillRect/>
          </a:stretch>
        </p:blipFill>
        <p:spPr bwMode="auto">
          <a:xfrm>
            <a:off x="2438400" y="914400"/>
            <a:ext cx="4348163" cy="563880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524000"/>
          </a:xfrm>
        </p:spPr>
        <p:txBody>
          <a:bodyPr/>
          <a:lstStyle/>
          <a:p>
            <a:r>
              <a:rPr lang="en-US" dirty="0" smtClean="0"/>
              <a:t/>
            </a:r>
            <a:br>
              <a:rPr lang="en-US" dirty="0" smtClean="0"/>
            </a:br>
            <a:r>
              <a:rPr lang="en-US" dirty="0" smtClean="0"/>
              <a:t>Eric Berne’s Pen Names</a:t>
            </a:r>
            <a:endParaRPr lang="en-US" dirty="0"/>
          </a:p>
        </p:txBody>
      </p:sp>
      <p:sp>
        <p:nvSpPr>
          <p:cNvPr id="3" name="Content Placeholder 2"/>
          <p:cNvSpPr>
            <a:spLocks noGrp="1"/>
          </p:cNvSpPr>
          <p:nvPr>
            <p:ph idx="1"/>
          </p:nvPr>
        </p:nvSpPr>
        <p:spPr>
          <a:xfrm>
            <a:off x="457200" y="1600200"/>
            <a:ext cx="8229600" cy="4800600"/>
          </a:xfrm>
        </p:spPr>
        <p:txBody>
          <a:bodyPr/>
          <a:lstStyle/>
          <a:p>
            <a:pPr algn="ctr"/>
            <a:endParaRPr lang="en-US" dirty="0" smtClean="0"/>
          </a:p>
          <a:p>
            <a:pPr algn="ctr"/>
            <a:r>
              <a:rPr lang="en-US" dirty="0" err="1" smtClean="0"/>
              <a:t>Lennard</a:t>
            </a:r>
            <a:r>
              <a:rPr lang="en-US" dirty="0" smtClean="0"/>
              <a:t> </a:t>
            </a:r>
            <a:r>
              <a:rPr lang="en-US" dirty="0" err="1" smtClean="0"/>
              <a:t>Gandalac</a:t>
            </a:r>
            <a:endParaRPr lang="en-US" dirty="0" smtClean="0"/>
          </a:p>
          <a:p>
            <a:pPr algn="ctr"/>
            <a:r>
              <a:rPr lang="en-US" dirty="0" smtClean="0"/>
              <a:t>Cyprian St. Cyr</a:t>
            </a:r>
          </a:p>
          <a:p>
            <a:pPr algn="ctr"/>
            <a:r>
              <a:rPr lang="en-US" dirty="0" err="1" smtClean="0"/>
              <a:t>Ramsbottom</a:t>
            </a:r>
            <a:r>
              <a:rPr lang="en-US" dirty="0" smtClean="0"/>
              <a:t> </a:t>
            </a:r>
            <a:r>
              <a:rPr lang="en-US" dirty="0" err="1" smtClean="0"/>
              <a:t>Horseley</a:t>
            </a:r>
            <a:endParaRPr lang="en-US" dirty="0" smtClean="0"/>
          </a:p>
          <a:p>
            <a:pPr algn="ctr"/>
            <a:r>
              <a:rPr lang="en-US" dirty="0" smtClean="0"/>
              <a:t>E. </a:t>
            </a:r>
            <a:r>
              <a:rPr lang="en-US" dirty="0" err="1" smtClean="0"/>
              <a:t>Lennard</a:t>
            </a:r>
            <a:r>
              <a:rPr lang="en-US" dirty="0" smtClean="0"/>
              <a:t> Bernstein</a:t>
            </a:r>
          </a:p>
          <a:p>
            <a:pPr algn="ctr"/>
            <a:r>
              <a:rPr lang="en-US" dirty="0" smtClean="0"/>
              <a:t>Eric L. Bernstein</a:t>
            </a:r>
          </a:p>
          <a:p>
            <a:pPr algn="ctr"/>
            <a:r>
              <a:rPr lang="en-US" dirty="0" smtClean="0"/>
              <a:t>Eric Berne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Eric Berne’s Study</a:t>
            </a:r>
            <a:endParaRPr lang="en-US" dirty="0"/>
          </a:p>
        </p:txBody>
      </p:sp>
      <p:pic>
        <p:nvPicPr>
          <p:cNvPr id="259074" name="Picture 2" descr="C:\Users\Carol\Desktop\Archive Photos\Eric's Study.JPG"/>
          <p:cNvPicPr>
            <a:picLocks noChangeAspect="1" noChangeArrowheads="1"/>
          </p:cNvPicPr>
          <p:nvPr/>
        </p:nvPicPr>
        <p:blipFill>
          <a:blip r:embed="rId3" cstate="print"/>
          <a:srcRect/>
          <a:stretch>
            <a:fillRect/>
          </a:stretch>
        </p:blipFill>
        <p:spPr bwMode="auto">
          <a:xfrm>
            <a:off x="0" y="990600"/>
            <a:ext cx="9144000" cy="514505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Eric Berne’s Study</a:t>
            </a:r>
            <a:endParaRPr lang="en-US" dirty="0"/>
          </a:p>
        </p:txBody>
      </p:sp>
      <p:pic>
        <p:nvPicPr>
          <p:cNvPr id="262146" name="Picture 2" descr="C:\Users\Carol\Desktop\Archive Photos\Eric's typewriter.JPG"/>
          <p:cNvPicPr>
            <a:picLocks noChangeAspect="1" noChangeArrowheads="1"/>
          </p:cNvPicPr>
          <p:nvPr/>
        </p:nvPicPr>
        <p:blipFill>
          <a:blip r:embed="rId3" cstate="print"/>
          <a:srcRect/>
          <a:stretch>
            <a:fillRect/>
          </a:stretch>
        </p:blipFill>
        <p:spPr bwMode="auto">
          <a:xfrm>
            <a:off x="0" y="1066800"/>
            <a:ext cx="9144000" cy="506885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Dreams by </a:t>
            </a:r>
            <a:r>
              <a:rPr lang="en-US" dirty="0" err="1" smtClean="0"/>
              <a:t>Lennard</a:t>
            </a:r>
            <a:r>
              <a:rPr lang="en-US" dirty="0" smtClean="0"/>
              <a:t> </a:t>
            </a:r>
            <a:r>
              <a:rPr lang="en-US" dirty="0" err="1" smtClean="0"/>
              <a:t>Gandalac</a:t>
            </a:r>
            <a:endParaRPr lang="en-US" dirty="0"/>
          </a:p>
        </p:txBody>
      </p:sp>
      <p:pic>
        <p:nvPicPr>
          <p:cNvPr id="19458" name="Picture 2" descr="C:\Users\Carol\Desktop\Archive Photos\Dreams by Lennard Gandalac.JPG"/>
          <p:cNvPicPr>
            <a:picLocks noChangeAspect="1" noChangeArrowheads="1"/>
          </p:cNvPicPr>
          <p:nvPr/>
        </p:nvPicPr>
        <p:blipFill>
          <a:blip r:embed="rId3" cstate="print"/>
          <a:srcRect l="17308" r="20192"/>
          <a:stretch>
            <a:fillRect/>
          </a:stretch>
        </p:blipFill>
        <p:spPr bwMode="auto">
          <a:xfrm>
            <a:off x="2133600" y="838200"/>
            <a:ext cx="4953000" cy="59436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Gate</a:t>
            </a:r>
            <a:br>
              <a:rPr lang="en-US" dirty="0" smtClean="0"/>
            </a:br>
            <a:endParaRPr lang="en-US" dirty="0"/>
          </a:p>
        </p:txBody>
      </p:sp>
      <p:pic>
        <p:nvPicPr>
          <p:cNvPr id="261122" name="Picture 2" descr="C:\Users\Carol\Desktop\Archive Photos\Carmel House Gate.JPG"/>
          <p:cNvPicPr>
            <a:picLocks noChangeAspect="1" noChangeArrowheads="1"/>
          </p:cNvPicPr>
          <p:nvPr/>
        </p:nvPicPr>
        <p:blipFill>
          <a:blip r:embed="rId3" cstate="print"/>
          <a:srcRect/>
          <a:stretch>
            <a:fillRect/>
          </a:stretch>
        </p:blipFill>
        <p:spPr bwMode="auto">
          <a:xfrm>
            <a:off x="0" y="838200"/>
            <a:ext cx="9144000" cy="5503824"/>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Human Nature in Peace and War, 1945</a:t>
            </a:r>
            <a:endParaRPr lang="en-US" dirty="0"/>
          </a:p>
        </p:txBody>
      </p:sp>
      <p:pic>
        <p:nvPicPr>
          <p:cNvPr id="22530" name="Picture 2" descr="C:\Users\Carol\Desktop\Archive Photos\Human Nature in Peace and War, 1945.JPG"/>
          <p:cNvPicPr>
            <a:picLocks noChangeAspect="1" noChangeArrowheads="1"/>
          </p:cNvPicPr>
          <p:nvPr/>
        </p:nvPicPr>
        <p:blipFill>
          <a:blip r:embed="rId3" cstate="print"/>
          <a:srcRect l="20536" t="3571" r="20536"/>
          <a:stretch>
            <a:fillRect/>
          </a:stretch>
        </p:blipFill>
        <p:spPr bwMode="auto">
          <a:xfrm>
            <a:off x="1905000" y="990600"/>
            <a:ext cx="5029200" cy="61722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Clinical Significance of the </a:t>
            </a:r>
            <a:br>
              <a:rPr lang="en-US" dirty="0" smtClean="0"/>
            </a:br>
            <a:r>
              <a:rPr lang="en-US" dirty="0" smtClean="0"/>
              <a:t>Birth Certificate</a:t>
            </a:r>
            <a:endParaRPr lang="en-US" dirty="0"/>
          </a:p>
        </p:txBody>
      </p:sp>
      <p:pic>
        <p:nvPicPr>
          <p:cNvPr id="31746" name="Picture 2" descr="C:\Users\Carol\Desktop\Archive Photos\Clinical Significance of the Birth Certificate.JPG"/>
          <p:cNvPicPr>
            <a:picLocks noChangeAspect="1" noChangeArrowheads="1"/>
          </p:cNvPicPr>
          <p:nvPr/>
        </p:nvPicPr>
        <p:blipFill>
          <a:blip r:embed="rId3" cstate="print"/>
          <a:srcRect l="15178" r="27679"/>
          <a:stretch>
            <a:fillRect/>
          </a:stretch>
        </p:blipFill>
        <p:spPr bwMode="auto">
          <a:xfrm>
            <a:off x="2057400" y="1143000"/>
            <a:ext cx="4876800" cy="64008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Who Was Condom?, 1940</a:t>
            </a:r>
            <a:endParaRPr lang="en-US" dirty="0"/>
          </a:p>
        </p:txBody>
      </p:sp>
      <p:pic>
        <p:nvPicPr>
          <p:cNvPr id="321539" name="Picture 3" descr="C:\Users\Carol\Dropbox\Osaka\Archive Photos\Who was condom, 1940.png"/>
          <p:cNvPicPr>
            <a:picLocks noChangeAspect="1" noChangeArrowheads="1"/>
          </p:cNvPicPr>
          <p:nvPr/>
        </p:nvPicPr>
        <p:blipFill>
          <a:blip r:embed="rId3" cstate="print"/>
          <a:srcRect r="2503" b="6280"/>
          <a:stretch>
            <a:fillRect/>
          </a:stretch>
        </p:blipFill>
        <p:spPr bwMode="auto">
          <a:xfrm>
            <a:off x="2362200" y="990600"/>
            <a:ext cx="4267200" cy="56388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Was Condom?</a:t>
            </a:r>
            <a:endParaRPr lang="en-US" dirty="0"/>
          </a:p>
        </p:txBody>
      </p:sp>
      <p:pic>
        <p:nvPicPr>
          <p:cNvPr id="395266" name="Picture 2" descr="C:\Users\Carol\Dropbox\Osaka\Archive Photos\Who Was Condom.jpg"/>
          <p:cNvPicPr>
            <a:picLocks noChangeAspect="1" noChangeArrowheads="1"/>
          </p:cNvPicPr>
          <p:nvPr/>
        </p:nvPicPr>
        <p:blipFill>
          <a:blip r:embed="rId3" cstate="print"/>
          <a:srcRect/>
          <a:stretch>
            <a:fillRect/>
          </a:stretch>
        </p:blipFill>
        <p:spPr bwMode="auto">
          <a:xfrm>
            <a:off x="2325688" y="978127"/>
            <a:ext cx="4456112" cy="6489473"/>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Games People Play – </a:t>
            </a:r>
            <a:br>
              <a:rPr lang="en-US" dirty="0" smtClean="0"/>
            </a:br>
            <a:r>
              <a:rPr lang="en-US" dirty="0" smtClean="0"/>
              <a:t>Hand Written Title Page</a:t>
            </a:r>
            <a:endParaRPr lang="en-US" dirty="0"/>
          </a:p>
        </p:txBody>
      </p:sp>
      <p:pic>
        <p:nvPicPr>
          <p:cNvPr id="34818" name="Picture 2" descr="C:\Users\Carol\Desktop\Archive Photos\Games People Play - Hand Written Title Page.JPG"/>
          <p:cNvPicPr>
            <a:picLocks noChangeAspect="1" noChangeArrowheads="1"/>
          </p:cNvPicPr>
          <p:nvPr/>
        </p:nvPicPr>
        <p:blipFill>
          <a:blip r:embed="rId3" cstate="print"/>
          <a:srcRect l="18334" t="7778" r="24167" b="8889"/>
          <a:stretch>
            <a:fillRect/>
          </a:stretch>
        </p:blipFill>
        <p:spPr bwMode="auto">
          <a:xfrm>
            <a:off x="1981200" y="609600"/>
            <a:ext cx="5257800" cy="57150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Games People Play –</a:t>
            </a:r>
            <a:br>
              <a:rPr lang="en-US" dirty="0" smtClean="0"/>
            </a:br>
            <a:r>
              <a:rPr lang="en-US" dirty="0" smtClean="0"/>
              <a:t>Hand Written Cover Concept</a:t>
            </a:r>
            <a:endParaRPr lang="en-US" dirty="0"/>
          </a:p>
        </p:txBody>
      </p:sp>
      <p:pic>
        <p:nvPicPr>
          <p:cNvPr id="35842" name="Picture 2" descr="C:\Users\Carol\Desktop\Archive Photos\Games People Play - Hand Written Cover Concept.JPG"/>
          <p:cNvPicPr>
            <a:picLocks noChangeAspect="1" noChangeArrowheads="1"/>
          </p:cNvPicPr>
          <p:nvPr/>
        </p:nvPicPr>
        <p:blipFill>
          <a:blip r:embed="rId3" cstate="print"/>
          <a:srcRect l="14423" r="28846" b="2564"/>
          <a:stretch>
            <a:fillRect/>
          </a:stretch>
        </p:blipFill>
        <p:spPr bwMode="auto">
          <a:xfrm>
            <a:off x="2286000" y="1143000"/>
            <a:ext cx="4495800" cy="57912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travels</a:t>
            </a:r>
            <a:endParaRPr lang="en-US" dirty="0"/>
          </a:p>
        </p:txBody>
      </p:sp>
      <p:sp>
        <p:nvSpPr>
          <p:cNvPr id="3" name="Text Placeholder 2"/>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Fiji Islands, 1959</a:t>
            </a:r>
            <a:endParaRPr lang="en-US" dirty="0"/>
          </a:p>
        </p:txBody>
      </p:sp>
      <p:pic>
        <p:nvPicPr>
          <p:cNvPr id="6146" name="Picture 2" descr="C:\Users\Carol\Desktop\Archive Photos\Fiji Islands, 1959.JPG"/>
          <p:cNvPicPr>
            <a:picLocks noChangeAspect="1" noChangeArrowheads="1"/>
          </p:cNvPicPr>
          <p:nvPr/>
        </p:nvPicPr>
        <p:blipFill>
          <a:blip r:embed="rId3" cstate="print"/>
          <a:srcRect l="22656" t="2075" r="28906"/>
          <a:stretch>
            <a:fillRect/>
          </a:stretch>
        </p:blipFill>
        <p:spPr bwMode="auto">
          <a:xfrm>
            <a:off x="2209800" y="-76200"/>
            <a:ext cx="4724400" cy="7192961"/>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Comparative Psychiatry </a:t>
            </a:r>
            <a:br>
              <a:rPr lang="en-US" dirty="0" smtClean="0"/>
            </a:br>
            <a:r>
              <a:rPr lang="en-US" dirty="0" smtClean="0"/>
              <a:t>and Tropical Psychiatry, 1956</a:t>
            </a:r>
            <a:endParaRPr lang="en-US" dirty="0"/>
          </a:p>
        </p:txBody>
      </p:sp>
      <p:pic>
        <p:nvPicPr>
          <p:cNvPr id="2050" name="Picture 2" descr="C:\Users\Carol\Desktop\Archive Photos\Comparative Psychiatry, 1956.JPG"/>
          <p:cNvPicPr>
            <a:picLocks noChangeAspect="1" noChangeArrowheads="1"/>
          </p:cNvPicPr>
          <p:nvPr/>
        </p:nvPicPr>
        <p:blipFill>
          <a:blip r:embed="rId3" cstate="print"/>
          <a:srcRect l="23077" r="25000"/>
          <a:stretch>
            <a:fillRect/>
          </a:stretch>
        </p:blipFill>
        <p:spPr bwMode="auto">
          <a:xfrm>
            <a:off x="2743200" y="1143000"/>
            <a:ext cx="4114800" cy="59436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Letter from New Zealand, 1958</a:t>
            </a:r>
            <a:endParaRPr lang="en-US" dirty="0"/>
          </a:p>
        </p:txBody>
      </p:sp>
      <p:pic>
        <p:nvPicPr>
          <p:cNvPr id="9218" name="Picture 2" descr="C:\Users\Carol\Desktop\Archive Photos\Letter from New Zealand, 1958.JPG"/>
          <p:cNvPicPr>
            <a:picLocks noChangeAspect="1" noChangeArrowheads="1"/>
          </p:cNvPicPr>
          <p:nvPr/>
        </p:nvPicPr>
        <p:blipFill>
          <a:blip r:embed="rId3" cstate="print"/>
          <a:srcRect l="18750" t="1030" r="26563"/>
          <a:stretch>
            <a:fillRect/>
          </a:stretch>
        </p:blipFill>
        <p:spPr bwMode="auto">
          <a:xfrm>
            <a:off x="2057400" y="914400"/>
            <a:ext cx="5334000" cy="732155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Archives Material</a:t>
            </a:r>
            <a:endParaRPr lang="en-US" dirty="0"/>
          </a:p>
        </p:txBody>
      </p:sp>
      <p:pic>
        <p:nvPicPr>
          <p:cNvPr id="397317" name="Picture 5" descr="C:\Users\Carol\Dropbox\Osaka\Archive Photos\archives material.JPG"/>
          <p:cNvPicPr>
            <a:picLocks noChangeAspect="1" noChangeArrowheads="1"/>
          </p:cNvPicPr>
          <p:nvPr/>
        </p:nvPicPr>
        <p:blipFill>
          <a:blip r:embed="rId3" cstate="print"/>
          <a:srcRect/>
          <a:stretch>
            <a:fillRect/>
          </a:stretch>
        </p:blipFill>
        <p:spPr bwMode="auto">
          <a:xfrm>
            <a:off x="-1676400" y="-838200"/>
            <a:ext cx="11430000" cy="85725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Letter from USSR, 1958</a:t>
            </a:r>
            <a:endParaRPr lang="en-US" dirty="0"/>
          </a:p>
        </p:txBody>
      </p:sp>
      <p:pic>
        <p:nvPicPr>
          <p:cNvPr id="3074" name="Picture 2" descr="C:\Users\Carol\Desktop\Archive Photos\Letter from USSR, 1958.JPG"/>
          <p:cNvPicPr>
            <a:picLocks noChangeAspect="1" noChangeArrowheads="1"/>
          </p:cNvPicPr>
          <p:nvPr/>
        </p:nvPicPr>
        <p:blipFill>
          <a:blip r:embed="rId3" cstate="print"/>
          <a:srcRect l="16346" r="21154" b="3846"/>
          <a:stretch>
            <a:fillRect/>
          </a:stretch>
        </p:blipFill>
        <p:spPr bwMode="auto">
          <a:xfrm>
            <a:off x="1981200" y="914400"/>
            <a:ext cx="5151120" cy="59436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Psychopathology in </a:t>
            </a:r>
            <a:r>
              <a:rPr lang="en-US" dirty="0" err="1" smtClean="0"/>
              <a:t>Tahati</a:t>
            </a:r>
            <a:r>
              <a:rPr lang="en-US" dirty="0" smtClean="0"/>
              <a:t>, 1958</a:t>
            </a:r>
            <a:endParaRPr lang="en-US" dirty="0"/>
          </a:p>
        </p:txBody>
      </p:sp>
      <p:pic>
        <p:nvPicPr>
          <p:cNvPr id="5122" name="Picture 2" descr="C:\Users\Carol\Desktop\Archive Photos\Psychopathology in Tahati 1958.JPG"/>
          <p:cNvPicPr>
            <a:picLocks noChangeAspect="1" noChangeArrowheads="1"/>
          </p:cNvPicPr>
          <p:nvPr/>
        </p:nvPicPr>
        <p:blipFill>
          <a:blip r:embed="rId3" cstate="print"/>
          <a:srcRect l="22115" r="20192" b="2564"/>
          <a:stretch>
            <a:fillRect/>
          </a:stretch>
        </p:blipFill>
        <p:spPr bwMode="auto">
          <a:xfrm>
            <a:off x="2286000" y="990600"/>
            <a:ext cx="4572000" cy="57912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Letter to Dutch New Guinea, 1958</a:t>
            </a:r>
            <a:endParaRPr lang="en-US" dirty="0"/>
          </a:p>
        </p:txBody>
      </p:sp>
      <p:pic>
        <p:nvPicPr>
          <p:cNvPr id="4098" name="Picture 2" descr="C:\Users\Carol\Desktop\Archive Photos\Letter to Dutch New Guinea 1958.JPG"/>
          <p:cNvPicPr>
            <a:picLocks noChangeAspect="1" noChangeArrowheads="1"/>
          </p:cNvPicPr>
          <p:nvPr/>
        </p:nvPicPr>
        <p:blipFill>
          <a:blip r:embed="rId3" cstate="print"/>
          <a:srcRect/>
          <a:stretch>
            <a:fillRect/>
          </a:stretch>
        </p:blipFill>
        <p:spPr bwMode="auto">
          <a:xfrm>
            <a:off x="-2" y="-152400"/>
            <a:ext cx="9753600" cy="73152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Bibliography Books</a:t>
            </a:r>
            <a:endParaRPr lang="en-US" dirty="0"/>
          </a:p>
        </p:txBody>
      </p:sp>
      <p:pic>
        <p:nvPicPr>
          <p:cNvPr id="23554" name="Picture 2" descr="C:\Users\Carol\Desktop\Archive Photos\Bibliography Books.JPG"/>
          <p:cNvPicPr>
            <a:picLocks noChangeAspect="1" noChangeArrowheads="1"/>
          </p:cNvPicPr>
          <p:nvPr/>
        </p:nvPicPr>
        <p:blipFill>
          <a:blip r:embed="rId3" cstate="print"/>
          <a:srcRect l="15000" t="6667" r="18333" b="12222"/>
          <a:stretch>
            <a:fillRect/>
          </a:stretch>
        </p:blipFill>
        <p:spPr bwMode="auto">
          <a:xfrm>
            <a:off x="1524000" y="1066800"/>
            <a:ext cx="6096000" cy="556260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Bibliography through 1960</a:t>
            </a:r>
            <a:endParaRPr lang="en-US" dirty="0"/>
          </a:p>
        </p:txBody>
      </p:sp>
      <p:pic>
        <p:nvPicPr>
          <p:cNvPr id="24578" name="Picture 2" descr="C:\Users\Carol\Desktop\Archive Photos\Bibloigraphy through 1960.JPG"/>
          <p:cNvPicPr>
            <a:picLocks noChangeAspect="1" noChangeArrowheads="1"/>
          </p:cNvPicPr>
          <p:nvPr/>
        </p:nvPicPr>
        <p:blipFill>
          <a:blip r:embed="rId3" cstate="print"/>
          <a:srcRect l="20192" r="20192"/>
          <a:stretch>
            <a:fillRect/>
          </a:stretch>
        </p:blipFill>
        <p:spPr bwMode="auto">
          <a:xfrm>
            <a:off x="2209800" y="914400"/>
            <a:ext cx="4724400" cy="59436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t>
            </a:r>
            <a:endParaRPr lang="en-US" dirty="0"/>
          </a:p>
        </p:txBody>
      </p:sp>
      <p:pic>
        <p:nvPicPr>
          <p:cNvPr id="25602" name="Picture 2" descr="C:\Users\Carol\Desktop\Archive Photos\Bibliography p2.JPG"/>
          <p:cNvPicPr>
            <a:picLocks noChangeAspect="1" noChangeArrowheads="1"/>
          </p:cNvPicPr>
          <p:nvPr/>
        </p:nvPicPr>
        <p:blipFill>
          <a:blip r:embed="rId2" cstate="print"/>
          <a:srcRect l="21667" t="2755" r="25833" b="2801"/>
          <a:stretch>
            <a:fillRect/>
          </a:stretch>
        </p:blipFill>
        <p:spPr bwMode="auto">
          <a:xfrm>
            <a:off x="2133600" y="228600"/>
            <a:ext cx="4800600" cy="6477000"/>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t>
            </a:r>
            <a:endParaRPr lang="en-US" dirty="0"/>
          </a:p>
        </p:txBody>
      </p:sp>
      <p:pic>
        <p:nvPicPr>
          <p:cNvPr id="26626" name="Picture 2" descr="C:\Users\Carol\Desktop\Archive Photos\Bibliography p3.JPG"/>
          <p:cNvPicPr>
            <a:picLocks noChangeAspect="1" noChangeArrowheads="1"/>
          </p:cNvPicPr>
          <p:nvPr/>
        </p:nvPicPr>
        <p:blipFill>
          <a:blip r:embed="rId2" cstate="print"/>
          <a:srcRect l="17500" t="3333" r="21667" b="4444"/>
          <a:stretch>
            <a:fillRect/>
          </a:stretch>
        </p:blipFill>
        <p:spPr bwMode="auto">
          <a:xfrm>
            <a:off x="1752600" y="228600"/>
            <a:ext cx="5562600" cy="63246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Veterans Administration Letter, 1954</a:t>
            </a:r>
            <a:endParaRPr lang="en-US" dirty="0"/>
          </a:p>
        </p:txBody>
      </p:sp>
      <p:pic>
        <p:nvPicPr>
          <p:cNvPr id="33794" name="Picture 2" descr="C:\Users\Carol\Desktop\Archive Photos\Veterans Administration Letter, 1954.jpg"/>
          <p:cNvPicPr>
            <a:picLocks noChangeAspect="1" noChangeArrowheads="1"/>
          </p:cNvPicPr>
          <p:nvPr/>
        </p:nvPicPr>
        <p:blipFill>
          <a:blip r:embed="rId3" cstate="print"/>
          <a:srcRect/>
          <a:stretch>
            <a:fillRect/>
          </a:stretch>
        </p:blipFill>
        <p:spPr bwMode="auto">
          <a:xfrm>
            <a:off x="1586870" y="838200"/>
            <a:ext cx="5652130" cy="7315200"/>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Cover: New Yorker Magazine</a:t>
            </a:r>
            <a:endParaRPr lang="en-US" dirty="0"/>
          </a:p>
        </p:txBody>
      </p:sp>
      <p:pic>
        <p:nvPicPr>
          <p:cNvPr id="36866" name="Picture 2" descr="C:\Users\Carol\Desktop\Archive Photos\New Yorker Cartoon.jpg"/>
          <p:cNvPicPr>
            <a:picLocks noChangeAspect="1" noChangeArrowheads="1"/>
          </p:cNvPicPr>
          <p:nvPr/>
        </p:nvPicPr>
        <p:blipFill>
          <a:blip r:embed="rId3" cstate="print"/>
          <a:srcRect/>
          <a:stretch>
            <a:fillRect/>
          </a:stretch>
        </p:blipFill>
        <p:spPr bwMode="auto">
          <a:xfrm>
            <a:off x="0" y="914400"/>
            <a:ext cx="9144000" cy="5619338"/>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066799"/>
          </a:xfrm>
        </p:spPr>
        <p:txBody>
          <a:bodyPr/>
          <a:lstStyle/>
          <a:p>
            <a:r>
              <a:rPr lang="en-US" dirty="0" smtClean="0"/>
              <a:t>www.EricBerneArchives.org</a:t>
            </a:r>
          </a:p>
        </p:txBody>
      </p:sp>
      <p:sp>
        <p:nvSpPr>
          <p:cNvPr id="3" name="Subtitle 2"/>
          <p:cNvSpPr>
            <a:spLocks noGrp="1"/>
          </p:cNvSpPr>
          <p:nvPr>
            <p:ph type="subTitle" idx="1"/>
          </p:nvPr>
        </p:nvSpPr>
        <p:spPr>
          <a:xfrm>
            <a:off x="1371600" y="838200"/>
            <a:ext cx="6400800" cy="6019800"/>
          </a:xfrm>
        </p:spPr>
        <p:txBody>
          <a:bodyPr>
            <a:noAutofit/>
          </a:bodyPr>
          <a:lstStyle/>
          <a:p>
            <a:r>
              <a:rPr lang="en-US" sz="2800" dirty="0" smtClean="0">
                <a:solidFill>
                  <a:schemeClr val="tx1"/>
                </a:solidFill>
              </a:rPr>
              <a:t>We Thank Our Donors</a:t>
            </a:r>
          </a:p>
          <a:p>
            <a:pPr algn="l"/>
            <a:endParaRPr lang="en-US" sz="1500" dirty="0" smtClean="0">
              <a:solidFill>
                <a:schemeClr val="tx1"/>
              </a:solidFill>
            </a:endParaRPr>
          </a:p>
          <a:p>
            <a:pPr algn="l"/>
            <a:r>
              <a:rPr lang="en-US" sz="1500" dirty="0" smtClean="0">
                <a:solidFill>
                  <a:schemeClr val="tx1"/>
                </a:solidFill>
              </a:rPr>
              <a:t>Allen Adler · Anonymous · William Cornell · </a:t>
            </a:r>
            <a:r>
              <a:rPr lang="en-US" sz="1500" dirty="0" err="1" smtClean="0">
                <a:solidFill>
                  <a:schemeClr val="tx1"/>
                </a:solidFill>
              </a:rPr>
              <a:t>Conchita</a:t>
            </a:r>
            <a:r>
              <a:rPr lang="en-US" sz="1500" dirty="0" smtClean="0">
                <a:solidFill>
                  <a:schemeClr val="tx1"/>
                </a:solidFill>
              </a:rPr>
              <a:t> De Diego · DGTA · John </a:t>
            </a:r>
            <a:r>
              <a:rPr lang="en-US" sz="1500" dirty="0" err="1" smtClean="0">
                <a:solidFill>
                  <a:schemeClr val="tx1"/>
                </a:solidFill>
              </a:rPr>
              <a:t>Dusay</a:t>
            </a:r>
            <a:r>
              <a:rPr lang="en-US" sz="1500" dirty="0" smtClean="0">
                <a:solidFill>
                  <a:schemeClr val="tx1"/>
                </a:solidFill>
              </a:rPr>
              <a:t> · EATA · </a:t>
            </a:r>
            <a:r>
              <a:rPr lang="en-US" sz="1500" dirty="0" err="1" smtClean="0">
                <a:solidFill>
                  <a:schemeClr val="tx1"/>
                </a:solidFill>
              </a:rPr>
              <a:t>Ecole</a:t>
            </a:r>
            <a:r>
              <a:rPr lang="en-US" sz="1500" dirty="0" smtClean="0">
                <a:solidFill>
                  <a:schemeClr val="tx1"/>
                </a:solidFill>
              </a:rPr>
              <a:t> </a:t>
            </a:r>
            <a:r>
              <a:rPr lang="en-US" sz="1500" dirty="0" err="1" smtClean="0">
                <a:solidFill>
                  <a:schemeClr val="tx1"/>
                </a:solidFill>
              </a:rPr>
              <a:t>d'Analyse</a:t>
            </a:r>
            <a:r>
              <a:rPr lang="en-US" sz="1500" dirty="0" smtClean="0">
                <a:solidFill>
                  <a:schemeClr val="tx1"/>
                </a:solidFill>
              </a:rPr>
              <a:t> </a:t>
            </a:r>
            <a:r>
              <a:rPr lang="en-US" sz="1500" dirty="0" err="1" smtClean="0">
                <a:solidFill>
                  <a:schemeClr val="tx1"/>
                </a:solidFill>
              </a:rPr>
              <a:t>Transactionnelle</a:t>
            </a:r>
            <a:r>
              <a:rPr lang="en-US" sz="1500" dirty="0" smtClean="0">
                <a:solidFill>
                  <a:schemeClr val="tx1"/>
                </a:solidFill>
              </a:rPr>
              <a:t> · Eric Berne Fund for the Future (ITAA) · Eric Berne Celebration Dinner · Ann </a:t>
            </a:r>
            <a:r>
              <a:rPr lang="en-US" sz="1500" dirty="0" err="1" smtClean="0">
                <a:solidFill>
                  <a:schemeClr val="tx1"/>
                </a:solidFill>
              </a:rPr>
              <a:t>Heathcote</a:t>
            </a:r>
            <a:r>
              <a:rPr lang="en-US" sz="1500" dirty="0" smtClean="0">
                <a:solidFill>
                  <a:schemeClr val="tx1"/>
                </a:solidFill>
              </a:rPr>
              <a:t> · Muriel James · Jessica Leong · Marco </a:t>
            </a:r>
            <a:r>
              <a:rPr lang="en-US" sz="1500" dirty="0" err="1" smtClean="0">
                <a:solidFill>
                  <a:schemeClr val="tx1"/>
                </a:solidFill>
              </a:rPr>
              <a:t>Mazzetti</a:t>
            </a:r>
            <a:r>
              <a:rPr lang="en-US" sz="1500" dirty="0" smtClean="0">
                <a:solidFill>
                  <a:schemeClr val="tx1"/>
                </a:solidFill>
              </a:rPr>
              <a:t> · ÖATA (Austrian TA Association) · Seven Italian TA Associations · Chie </a:t>
            </a:r>
            <a:r>
              <a:rPr lang="en-US" sz="1500" dirty="0" err="1" smtClean="0">
                <a:solidFill>
                  <a:schemeClr val="tx1"/>
                </a:solidFill>
              </a:rPr>
              <a:t>Shigeta</a:t>
            </a:r>
            <a:r>
              <a:rPr lang="en-US" sz="1500" dirty="0" smtClean="0">
                <a:solidFill>
                  <a:schemeClr val="tx1"/>
                </a:solidFill>
              </a:rPr>
              <a:t> · Carol Solomon · USATAA · Abe Wagner</a:t>
            </a:r>
          </a:p>
          <a:p>
            <a:pPr algn="l"/>
            <a:endParaRPr lang="en-US" sz="1500" dirty="0" smtClean="0">
              <a:solidFill>
                <a:schemeClr val="tx1"/>
              </a:solidFill>
            </a:endParaRPr>
          </a:p>
          <a:p>
            <a:pPr algn="l"/>
            <a:r>
              <a:rPr lang="en-US" sz="1200" dirty="0" err="1" smtClean="0">
                <a:solidFill>
                  <a:schemeClr val="tx1"/>
                </a:solidFill>
              </a:rPr>
              <a:t>Inger</a:t>
            </a:r>
            <a:r>
              <a:rPr lang="en-US" sz="1200" dirty="0" smtClean="0">
                <a:solidFill>
                  <a:schemeClr val="tx1"/>
                </a:solidFill>
              </a:rPr>
              <a:t> </a:t>
            </a:r>
            <a:r>
              <a:rPr lang="en-US" sz="1200" dirty="0" err="1" smtClean="0">
                <a:solidFill>
                  <a:schemeClr val="tx1"/>
                </a:solidFill>
              </a:rPr>
              <a:t>Acking</a:t>
            </a:r>
            <a:r>
              <a:rPr lang="en-US" sz="1200" dirty="0" smtClean="0">
                <a:solidFill>
                  <a:schemeClr val="tx1"/>
                </a:solidFill>
              </a:rPr>
              <a:t> · Jose Antonio Alonso · </a:t>
            </a:r>
            <a:r>
              <a:rPr lang="en-US" sz="1200" dirty="0" err="1" smtClean="0">
                <a:solidFill>
                  <a:schemeClr val="tx1"/>
                </a:solidFill>
              </a:rPr>
              <a:t>Fusun</a:t>
            </a:r>
            <a:r>
              <a:rPr lang="en-US" sz="1200" dirty="0" smtClean="0">
                <a:solidFill>
                  <a:schemeClr val="tx1"/>
                </a:solidFill>
              </a:rPr>
              <a:t> </a:t>
            </a:r>
            <a:r>
              <a:rPr lang="en-US" sz="1200" dirty="0" err="1" smtClean="0">
                <a:solidFill>
                  <a:schemeClr val="tx1"/>
                </a:solidFill>
              </a:rPr>
              <a:t>Akkoyan</a:t>
            </a:r>
            <a:r>
              <a:rPr lang="en-US" sz="1200" dirty="0" smtClean="0">
                <a:solidFill>
                  <a:schemeClr val="tx1"/>
                </a:solidFill>
              </a:rPr>
              <a:t> · James Allen · </a:t>
            </a:r>
            <a:r>
              <a:rPr lang="en-US" sz="1200" dirty="0" err="1" smtClean="0">
                <a:solidFill>
                  <a:schemeClr val="tx1"/>
                </a:solidFill>
              </a:rPr>
              <a:t>Asociacion</a:t>
            </a:r>
            <a:r>
              <a:rPr lang="en-US" sz="1200" dirty="0" smtClean="0">
                <a:solidFill>
                  <a:schemeClr val="tx1"/>
                </a:solidFill>
              </a:rPr>
              <a:t> </a:t>
            </a:r>
            <a:r>
              <a:rPr lang="en-US" sz="1200" dirty="0" err="1" smtClean="0">
                <a:solidFill>
                  <a:schemeClr val="tx1"/>
                </a:solidFill>
              </a:rPr>
              <a:t>Peruana</a:t>
            </a:r>
            <a:r>
              <a:rPr lang="en-US" sz="1200" dirty="0" smtClean="0">
                <a:solidFill>
                  <a:schemeClr val="tx1"/>
                </a:solidFill>
              </a:rPr>
              <a:t> de </a:t>
            </a:r>
            <a:r>
              <a:rPr lang="en-US" sz="1200" dirty="0" err="1" smtClean="0">
                <a:solidFill>
                  <a:schemeClr val="tx1"/>
                </a:solidFill>
              </a:rPr>
              <a:t>Analisis</a:t>
            </a:r>
            <a:r>
              <a:rPr lang="en-US" sz="1200" dirty="0" smtClean="0">
                <a:solidFill>
                  <a:schemeClr val="tx1"/>
                </a:solidFill>
              </a:rPr>
              <a:t> </a:t>
            </a:r>
            <a:r>
              <a:rPr lang="en-US" sz="1200" dirty="0" err="1" smtClean="0">
                <a:solidFill>
                  <a:schemeClr val="tx1"/>
                </a:solidFill>
              </a:rPr>
              <a:t>Transaccional</a:t>
            </a:r>
            <a:r>
              <a:rPr lang="en-US" sz="1200" dirty="0" smtClean="0">
                <a:solidFill>
                  <a:schemeClr val="tx1"/>
                </a:solidFill>
              </a:rPr>
              <a:t> · Alison Ayres · Ellyn Bader · Vicente Barreiro · Brenda </a:t>
            </a:r>
            <a:r>
              <a:rPr lang="en-US" sz="1200" dirty="0" err="1" smtClean="0">
                <a:solidFill>
                  <a:schemeClr val="tx1"/>
                </a:solidFill>
              </a:rPr>
              <a:t>Bary</a:t>
            </a:r>
            <a:r>
              <a:rPr lang="en-US" sz="1200" dirty="0" smtClean="0">
                <a:solidFill>
                  <a:schemeClr val="tx1"/>
                </a:solidFill>
              </a:rPr>
              <a:t> · John </a:t>
            </a:r>
            <a:r>
              <a:rPr lang="en-US" sz="1200" dirty="0" err="1" smtClean="0">
                <a:solidFill>
                  <a:schemeClr val="tx1"/>
                </a:solidFill>
              </a:rPr>
              <a:t>Baxendale</a:t>
            </a:r>
            <a:r>
              <a:rPr lang="en-US" sz="1200" dirty="0" smtClean="0">
                <a:solidFill>
                  <a:schemeClr val="tx1"/>
                </a:solidFill>
              </a:rPr>
              <a:t> · Joanna Beazley · </a:t>
            </a:r>
            <a:r>
              <a:rPr lang="en-US" sz="1200" dirty="0" err="1" smtClean="0">
                <a:solidFill>
                  <a:schemeClr val="tx1"/>
                </a:solidFill>
              </a:rPr>
              <a:t>Servaas</a:t>
            </a:r>
            <a:r>
              <a:rPr lang="en-US" sz="1200" dirty="0" smtClean="0">
                <a:solidFill>
                  <a:schemeClr val="tx1"/>
                </a:solidFill>
              </a:rPr>
              <a:t> Van </a:t>
            </a:r>
            <a:r>
              <a:rPr lang="en-US" sz="1200" dirty="0" err="1" smtClean="0">
                <a:solidFill>
                  <a:schemeClr val="tx1"/>
                </a:solidFill>
              </a:rPr>
              <a:t>Beekum</a:t>
            </a:r>
            <a:r>
              <a:rPr lang="en-US" sz="1200" dirty="0" smtClean="0">
                <a:solidFill>
                  <a:schemeClr val="tx1"/>
                </a:solidFill>
              </a:rPr>
              <a:t> · Terence Alan Berne · </a:t>
            </a:r>
            <a:r>
              <a:rPr lang="en-US" sz="1200" dirty="0" err="1" smtClean="0">
                <a:solidFill>
                  <a:schemeClr val="tx1"/>
                </a:solidFill>
              </a:rPr>
              <a:t>Annika</a:t>
            </a:r>
            <a:r>
              <a:rPr lang="en-US" sz="1200" dirty="0" smtClean="0">
                <a:solidFill>
                  <a:schemeClr val="tx1"/>
                </a:solidFill>
              </a:rPr>
              <a:t> </a:t>
            </a:r>
            <a:r>
              <a:rPr lang="en-US" sz="1200" dirty="0" err="1" smtClean="0">
                <a:solidFill>
                  <a:schemeClr val="tx1"/>
                </a:solidFill>
              </a:rPr>
              <a:t>Björk</a:t>
            </a:r>
            <a:r>
              <a:rPr lang="en-US" sz="1200" dirty="0" smtClean="0">
                <a:solidFill>
                  <a:schemeClr val="tx1"/>
                </a:solidFill>
              </a:rPr>
              <a:t> · Nicholas Berne </a:t>
            </a:r>
            <a:r>
              <a:rPr lang="en-US" sz="1200" dirty="0" err="1" smtClean="0">
                <a:solidFill>
                  <a:schemeClr val="tx1"/>
                </a:solidFill>
              </a:rPr>
              <a:t>Calcaterra</a:t>
            </a:r>
            <a:r>
              <a:rPr lang="en-US" sz="1200" dirty="0" smtClean="0">
                <a:solidFill>
                  <a:schemeClr val="tx1"/>
                </a:solidFill>
              </a:rPr>
              <a:t> in memory of Ellen Berne · Maritza </a:t>
            </a:r>
            <a:r>
              <a:rPr lang="en-US" sz="1200" dirty="0" err="1" smtClean="0">
                <a:solidFill>
                  <a:schemeClr val="tx1"/>
                </a:solidFill>
              </a:rPr>
              <a:t>Caloggero</a:t>
            </a:r>
            <a:r>
              <a:rPr lang="en-US" sz="1200" dirty="0" smtClean="0">
                <a:solidFill>
                  <a:schemeClr val="tx1"/>
                </a:solidFill>
              </a:rPr>
              <a:t> · Manuel Francisco </a:t>
            </a:r>
            <a:r>
              <a:rPr lang="en-US" sz="1200" dirty="0" err="1" smtClean="0">
                <a:solidFill>
                  <a:schemeClr val="tx1"/>
                </a:solidFill>
              </a:rPr>
              <a:t>Masso</a:t>
            </a:r>
            <a:r>
              <a:rPr lang="en-US" sz="1200" dirty="0" smtClean="0">
                <a:solidFill>
                  <a:schemeClr val="tx1"/>
                </a:solidFill>
              </a:rPr>
              <a:t> </a:t>
            </a:r>
            <a:r>
              <a:rPr lang="en-US" sz="1200" dirty="0" err="1" smtClean="0">
                <a:solidFill>
                  <a:schemeClr val="tx1"/>
                </a:solidFill>
              </a:rPr>
              <a:t>Cantarero</a:t>
            </a:r>
            <a:r>
              <a:rPr lang="en-US" sz="1200" dirty="0" smtClean="0">
                <a:solidFill>
                  <a:schemeClr val="tx1"/>
                </a:solidFill>
              </a:rPr>
              <a:t> · Karol </a:t>
            </a:r>
            <a:r>
              <a:rPr lang="en-US" sz="1200" dirty="0" err="1" smtClean="0">
                <a:solidFill>
                  <a:schemeClr val="tx1"/>
                </a:solidFill>
              </a:rPr>
              <a:t>Cavero</a:t>
            </a:r>
            <a:r>
              <a:rPr lang="en-US" sz="1200" dirty="0" smtClean="0">
                <a:solidFill>
                  <a:schemeClr val="tx1"/>
                </a:solidFill>
              </a:rPr>
              <a:t> · C.E.P Eric Berne · Centro de </a:t>
            </a:r>
            <a:r>
              <a:rPr lang="en-US" sz="1200" dirty="0" err="1" smtClean="0">
                <a:solidFill>
                  <a:schemeClr val="tx1"/>
                </a:solidFill>
              </a:rPr>
              <a:t>Psicoterapia</a:t>
            </a:r>
            <a:r>
              <a:rPr lang="en-US" sz="1200" dirty="0" smtClean="0">
                <a:solidFill>
                  <a:schemeClr val="tx1"/>
                </a:solidFill>
              </a:rPr>
              <a:t> </a:t>
            </a:r>
            <a:r>
              <a:rPr lang="en-US" sz="1200" dirty="0" err="1" smtClean="0">
                <a:solidFill>
                  <a:schemeClr val="tx1"/>
                </a:solidFill>
              </a:rPr>
              <a:t>Integrativa</a:t>
            </a:r>
            <a:r>
              <a:rPr lang="en-US" sz="1200" dirty="0" smtClean="0">
                <a:solidFill>
                  <a:schemeClr val="tx1"/>
                </a:solidFill>
              </a:rPr>
              <a:t> y </a:t>
            </a:r>
            <a:r>
              <a:rPr lang="en-US" sz="1200" dirty="0" err="1" smtClean="0">
                <a:solidFill>
                  <a:schemeClr val="tx1"/>
                </a:solidFill>
              </a:rPr>
              <a:t>Analisis</a:t>
            </a:r>
            <a:r>
              <a:rPr lang="en-US" sz="1200" dirty="0" smtClean="0">
                <a:solidFill>
                  <a:schemeClr val="tx1"/>
                </a:solidFill>
              </a:rPr>
              <a:t> </a:t>
            </a:r>
            <a:r>
              <a:rPr lang="en-US" sz="1200" dirty="0" err="1" smtClean="0">
                <a:solidFill>
                  <a:schemeClr val="tx1"/>
                </a:solidFill>
              </a:rPr>
              <a:t>Transaccional</a:t>
            </a:r>
            <a:r>
              <a:rPr lang="en-US" sz="1200" dirty="0" smtClean="0">
                <a:solidFill>
                  <a:schemeClr val="tx1"/>
                </a:solidFill>
              </a:rPr>
              <a:t> · Rosario Chavez · Christine Chevalier · </a:t>
            </a:r>
            <a:r>
              <a:rPr lang="en-US" sz="1200" dirty="0" err="1" smtClean="0">
                <a:solidFill>
                  <a:schemeClr val="tx1"/>
                </a:solidFill>
              </a:rPr>
              <a:t>Cinzia</a:t>
            </a:r>
            <a:r>
              <a:rPr lang="en-US" sz="1200" dirty="0" smtClean="0">
                <a:solidFill>
                  <a:schemeClr val="tx1"/>
                </a:solidFill>
              </a:rPr>
              <a:t> </a:t>
            </a:r>
            <a:r>
              <a:rPr lang="en-US" sz="1200" dirty="0" err="1" smtClean="0">
                <a:solidFill>
                  <a:schemeClr val="tx1"/>
                </a:solidFill>
              </a:rPr>
              <a:t>Chiesa</a:t>
            </a:r>
            <a:r>
              <a:rPr lang="en-US" sz="1200" dirty="0" smtClean="0">
                <a:solidFill>
                  <a:schemeClr val="tx1"/>
                </a:solidFill>
              </a:rPr>
              <a:t> · Jean I Clarke · Mary Cox · Delegates of Osaka Conference · Janice Dowson · </a:t>
            </a:r>
            <a:r>
              <a:rPr lang="en-US" sz="1200" dirty="0" err="1" smtClean="0">
                <a:solidFill>
                  <a:schemeClr val="tx1"/>
                </a:solidFill>
              </a:rPr>
              <a:t>Fanita</a:t>
            </a:r>
            <a:r>
              <a:rPr lang="en-US" sz="1200" dirty="0" smtClean="0">
                <a:solidFill>
                  <a:schemeClr val="tx1"/>
                </a:solidFill>
              </a:rPr>
              <a:t> English · Michele </a:t>
            </a:r>
            <a:r>
              <a:rPr lang="en-US" sz="1200" dirty="0" err="1" smtClean="0">
                <a:solidFill>
                  <a:schemeClr val="tx1"/>
                </a:solidFill>
              </a:rPr>
              <a:t>d'Errico</a:t>
            </a:r>
            <a:r>
              <a:rPr lang="en-US" sz="1200" dirty="0" smtClean="0">
                <a:solidFill>
                  <a:schemeClr val="tx1"/>
                </a:solidFill>
              </a:rPr>
              <a:t> · Richard Erskine · </a:t>
            </a:r>
            <a:r>
              <a:rPr lang="en-US" sz="1200" dirty="0" err="1" smtClean="0">
                <a:solidFill>
                  <a:schemeClr val="tx1"/>
                </a:solidFill>
              </a:rPr>
              <a:t>Antonella</a:t>
            </a:r>
            <a:r>
              <a:rPr lang="en-US" sz="1200" dirty="0" smtClean="0">
                <a:solidFill>
                  <a:schemeClr val="tx1"/>
                </a:solidFill>
              </a:rPr>
              <a:t> </a:t>
            </a:r>
            <a:r>
              <a:rPr lang="en-US" sz="1200" dirty="0" err="1" smtClean="0">
                <a:solidFill>
                  <a:schemeClr val="tx1"/>
                </a:solidFill>
              </a:rPr>
              <a:t>Fornaro</a:t>
            </a:r>
            <a:r>
              <a:rPr lang="en-US" sz="1200" dirty="0" smtClean="0">
                <a:solidFill>
                  <a:schemeClr val="tx1"/>
                </a:solidFill>
              </a:rPr>
              <a:t> · </a:t>
            </a:r>
            <a:r>
              <a:rPr lang="en-US" sz="1200" dirty="0" err="1" smtClean="0">
                <a:solidFill>
                  <a:schemeClr val="tx1"/>
                </a:solidFill>
              </a:rPr>
              <a:t>Rafaella</a:t>
            </a:r>
            <a:r>
              <a:rPr lang="en-US" sz="1200" dirty="0" smtClean="0">
                <a:solidFill>
                  <a:schemeClr val="tx1"/>
                </a:solidFill>
              </a:rPr>
              <a:t> Leone </a:t>
            </a:r>
            <a:r>
              <a:rPr lang="en-US" sz="1200" dirty="0" err="1" smtClean="0">
                <a:solidFill>
                  <a:schemeClr val="tx1"/>
                </a:solidFill>
              </a:rPr>
              <a:t>Guglielmotti</a:t>
            </a:r>
            <a:r>
              <a:rPr lang="en-US" sz="1200" dirty="0" smtClean="0">
                <a:solidFill>
                  <a:schemeClr val="tx1"/>
                </a:solidFill>
              </a:rPr>
              <a:t> · </a:t>
            </a:r>
            <a:r>
              <a:rPr lang="en-US" sz="1200" dirty="0" err="1" smtClean="0">
                <a:solidFill>
                  <a:schemeClr val="tx1"/>
                </a:solidFill>
              </a:rPr>
              <a:t>Bergitta</a:t>
            </a:r>
            <a:r>
              <a:rPr lang="en-US" sz="1200" dirty="0" smtClean="0">
                <a:solidFill>
                  <a:schemeClr val="tx1"/>
                </a:solidFill>
              </a:rPr>
              <a:t> </a:t>
            </a:r>
            <a:r>
              <a:rPr lang="en-US" sz="1200" dirty="0" err="1" smtClean="0">
                <a:solidFill>
                  <a:schemeClr val="tx1"/>
                </a:solidFill>
              </a:rPr>
              <a:t>Heiller</a:t>
            </a:r>
            <a:r>
              <a:rPr lang="en-US" sz="1200" dirty="0" smtClean="0">
                <a:solidFill>
                  <a:schemeClr val="tx1"/>
                </a:solidFill>
              </a:rPr>
              <a:t> · Marcia Herman · Barbara </a:t>
            </a:r>
            <a:r>
              <a:rPr lang="en-US" sz="1200" dirty="0" err="1" smtClean="0">
                <a:solidFill>
                  <a:schemeClr val="tx1"/>
                </a:solidFill>
              </a:rPr>
              <a:t>Hibner</a:t>
            </a:r>
            <a:r>
              <a:rPr lang="en-US" sz="1200" dirty="0" smtClean="0">
                <a:solidFill>
                  <a:schemeClr val="tx1"/>
                </a:solidFill>
              </a:rPr>
              <a:t> · Susana </a:t>
            </a:r>
            <a:r>
              <a:rPr lang="en-US" sz="1200" dirty="0" err="1" smtClean="0">
                <a:solidFill>
                  <a:schemeClr val="tx1"/>
                </a:solidFill>
              </a:rPr>
              <a:t>Ifland</a:t>
            </a:r>
            <a:r>
              <a:rPr lang="en-US" sz="1200" dirty="0" smtClean="0">
                <a:solidFill>
                  <a:schemeClr val="tx1"/>
                </a:solidFill>
              </a:rPr>
              <a:t> · ITACA · </a:t>
            </a:r>
            <a:r>
              <a:rPr lang="en-US" sz="1200" dirty="0" err="1" smtClean="0">
                <a:solidFill>
                  <a:schemeClr val="tx1"/>
                </a:solidFill>
              </a:rPr>
              <a:t>Instituto</a:t>
            </a:r>
            <a:r>
              <a:rPr lang="en-US" sz="1200" dirty="0" smtClean="0">
                <a:solidFill>
                  <a:schemeClr val="tx1"/>
                </a:solidFill>
              </a:rPr>
              <a:t> </a:t>
            </a:r>
            <a:r>
              <a:rPr lang="en-US" sz="1200" dirty="0" err="1" smtClean="0">
                <a:solidFill>
                  <a:schemeClr val="tx1"/>
                </a:solidFill>
              </a:rPr>
              <a:t>Mexicano</a:t>
            </a:r>
            <a:r>
              <a:rPr lang="en-US" sz="1200" dirty="0" smtClean="0">
                <a:solidFill>
                  <a:schemeClr val="tx1"/>
                </a:solidFill>
              </a:rPr>
              <a:t> de </a:t>
            </a:r>
            <a:r>
              <a:rPr lang="en-US" sz="1200" dirty="0" err="1" smtClean="0">
                <a:solidFill>
                  <a:schemeClr val="tx1"/>
                </a:solidFill>
              </a:rPr>
              <a:t>Análisis</a:t>
            </a:r>
            <a:r>
              <a:rPr lang="en-US" sz="1200" dirty="0" smtClean="0">
                <a:solidFill>
                  <a:schemeClr val="tx1"/>
                </a:solidFill>
              </a:rPr>
              <a:t> </a:t>
            </a:r>
            <a:r>
              <a:rPr lang="en-US" sz="1200" dirty="0" err="1" smtClean="0">
                <a:solidFill>
                  <a:schemeClr val="tx1"/>
                </a:solidFill>
              </a:rPr>
              <a:t>Transaccional</a:t>
            </a:r>
            <a:r>
              <a:rPr lang="en-US" sz="1200" dirty="0" smtClean="0">
                <a:solidFill>
                  <a:schemeClr val="tx1"/>
                </a:solidFill>
              </a:rPr>
              <a:t> · Vann </a:t>
            </a:r>
            <a:r>
              <a:rPr lang="en-US" sz="1200" dirty="0" err="1" smtClean="0">
                <a:solidFill>
                  <a:schemeClr val="tx1"/>
                </a:solidFill>
              </a:rPr>
              <a:t>Joines</a:t>
            </a:r>
            <a:r>
              <a:rPr lang="en-US" sz="1200" dirty="0" smtClean="0">
                <a:solidFill>
                  <a:schemeClr val="tx1"/>
                </a:solidFill>
              </a:rPr>
              <a:t> · Les </a:t>
            </a:r>
            <a:r>
              <a:rPr lang="en-US" sz="1200" dirty="0" err="1" smtClean="0">
                <a:solidFill>
                  <a:schemeClr val="tx1"/>
                </a:solidFill>
              </a:rPr>
              <a:t>Kadis</a:t>
            </a:r>
            <a:r>
              <a:rPr lang="en-US" sz="1200" dirty="0" smtClean="0">
                <a:solidFill>
                  <a:schemeClr val="tx1"/>
                </a:solidFill>
              </a:rPr>
              <a:t> · </a:t>
            </a:r>
            <a:r>
              <a:rPr lang="en-US" sz="1200" dirty="0" err="1" smtClean="0">
                <a:solidFill>
                  <a:schemeClr val="tx1"/>
                </a:solidFill>
              </a:rPr>
              <a:t>Taibi</a:t>
            </a:r>
            <a:r>
              <a:rPr lang="en-US" sz="1200" dirty="0" smtClean="0">
                <a:solidFill>
                  <a:schemeClr val="tx1"/>
                </a:solidFill>
              </a:rPr>
              <a:t> </a:t>
            </a:r>
            <a:r>
              <a:rPr lang="en-US" sz="1200" dirty="0" err="1" smtClean="0">
                <a:solidFill>
                  <a:schemeClr val="tx1"/>
                </a:solidFill>
              </a:rPr>
              <a:t>Kahler</a:t>
            </a:r>
            <a:r>
              <a:rPr lang="en-US" sz="1200" dirty="0" smtClean="0">
                <a:solidFill>
                  <a:schemeClr val="tx1"/>
                </a:solidFill>
              </a:rPr>
              <a:t> · Steven </a:t>
            </a:r>
            <a:r>
              <a:rPr lang="en-US" sz="1200" dirty="0" err="1" smtClean="0">
                <a:solidFill>
                  <a:schemeClr val="tx1"/>
                </a:solidFill>
              </a:rPr>
              <a:t>Karpman</a:t>
            </a:r>
            <a:r>
              <a:rPr lang="en-US" sz="1200" dirty="0" smtClean="0">
                <a:solidFill>
                  <a:schemeClr val="tx1"/>
                </a:solidFill>
              </a:rPr>
              <a:t> · Karol </a:t>
            </a:r>
            <a:r>
              <a:rPr lang="en-US" sz="1200" dirty="0" err="1" smtClean="0">
                <a:solidFill>
                  <a:schemeClr val="tx1"/>
                </a:solidFill>
              </a:rPr>
              <a:t>Kavero</a:t>
            </a:r>
            <a:r>
              <a:rPr lang="en-US" sz="1200" dirty="0" smtClean="0">
                <a:solidFill>
                  <a:schemeClr val="tx1"/>
                </a:solidFill>
              </a:rPr>
              <a:t> · Roland </a:t>
            </a:r>
            <a:r>
              <a:rPr lang="en-US" sz="1200" dirty="0" err="1" smtClean="0">
                <a:solidFill>
                  <a:schemeClr val="tx1"/>
                </a:solidFill>
              </a:rPr>
              <a:t>Johnsson</a:t>
            </a:r>
            <a:r>
              <a:rPr lang="en-US" sz="1200" dirty="0" smtClean="0">
                <a:solidFill>
                  <a:schemeClr val="tx1"/>
                </a:solidFill>
              </a:rPr>
              <a:t> · Leonard Lang · Pam Levin · Francesco </a:t>
            </a:r>
            <a:r>
              <a:rPr lang="en-US" sz="1200" dirty="0" err="1" smtClean="0">
                <a:solidFill>
                  <a:schemeClr val="tx1"/>
                </a:solidFill>
              </a:rPr>
              <a:t>Lonati</a:t>
            </a:r>
            <a:r>
              <a:rPr lang="en-US" sz="1200" dirty="0" smtClean="0">
                <a:solidFill>
                  <a:schemeClr val="tx1"/>
                </a:solidFill>
              </a:rPr>
              <a:t> · Ruth McClendon · Cathy </a:t>
            </a:r>
            <a:r>
              <a:rPr lang="en-US" sz="1200" dirty="0" err="1" smtClean="0">
                <a:solidFill>
                  <a:schemeClr val="tx1"/>
                </a:solidFill>
              </a:rPr>
              <a:t>McQuaid</a:t>
            </a:r>
            <a:r>
              <a:rPr lang="en-US" sz="1200" dirty="0" smtClean="0">
                <a:solidFill>
                  <a:schemeClr val="tx1"/>
                </a:solidFill>
              </a:rPr>
              <a:t> · Angela </a:t>
            </a:r>
            <a:r>
              <a:rPr lang="en-US" sz="1200" dirty="0" err="1" smtClean="0">
                <a:solidFill>
                  <a:schemeClr val="tx1"/>
                </a:solidFill>
              </a:rPr>
              <a:t>Melgar</a:t>
            </a:r>
            <a:r>
              <a:rPr lang="en-US" sz="1200" dirty="0" smtClean="0">
                <a:solidFill>
                  <a:schemeClr val="tx1"/>
                </a:solidFill>
              </a:rPr>
              <a:t> · Ellen </a:t>
            </a:r>
            <a:r>
              <a:rPr lang="en-US" sz="1200" dirty="0" err="1" smtClean="0">
                <a:solidFill>
                  <a:schemeClr val="tx1"/>
                </a:solidFill>
              </a:rPr>
              <a:t>Nathanson</a:t>
            </a:r>
            <a:r>
              <a:rPr lang="en-US" sz="1200" dirty="0" smtClean="0">
                <a:solidFill>
                  <a:schemeClr val="tx1"/>
                </a:solidFill>
              </a:rPr>
              <a:t> · </a:t>
            </a:r>
            <a:r>
              <a:rPr lang="en-US" sz="1200" dirty="0" err="1" smtClean="0">
                <a:solidFill>
                  <a:schemeClr val="tx1"/>
                </a:solidFill>
              </a:rPr>
              <a:t>Trudi</a:t>
            </a:r>
            <a:r>
              <a:rPr lang="en-US" sz="1200" dirty="0" smtClean="0">
                <a:solidFill>
                  <a:schemeClr val="tx1"/>
                </a:solidFill>
              </a:rPr>
              <a:t> Newton · Gloria Noriega · </a:t>
            </a:r>
            <a:r>
              <a:rPr lang="en-US" sz="1200" dirty="0" err="1" smtClean="0">
                <a:solidFill>
                  <a:schemeClr val="tx1"/>
                </a:solidFill>
              </a:rPr>
              <a:t>Steff</a:t>
            </a:r>
            <a:r>
              <a:rPr lang="en-US" sz="1200" dirty="0" smtClean="0">
                <a:solidFill>
                  <a:schemeClr val="tx1"/>
                </a:solidFill>
              </a:rPr>
              <a:t> Oates · Thomas </a:t>
            </a:r>
            <a:r>
              <a:rPr lang="en-US" sz="1200" dirty="0" err="1" smtClean="0">
                <a:solidFill>
                  <a:schemeClr val="tx1"/>
                </a:solidFill>
              </a:rPr>
              <a:t>Ohlsson</a:t>
            </a:r>
            <a:r>
              <a:rPr lang="en-US" sz="1200" dirty="0" smtClean="0">
                <a:solidFill>
                  <a:schemeClr val="tx1"/>
                </a:solidFill>
              </a:rPr>
              <a:t> · Jayne Owen · Arlene Pearl · Peter Pearson · Antonio </a:t>
            </a:r>
            <a:r>
              <a:rPr lang="en-US" sz="1200" dirty="0" err="1" smtClean="0">
                <a:solidFill>
                  <a:schemeClr val="tx1"/>
                </a:solidFill>
              </a:rPr>
              <a:t>Pedreira</a:t>
            </a:r>
            <a:r>
              <a:rPr lang="en-US" sz="1200" dirty="0" smtClean="0">
                <a:solidFill>
                  <a:schemeClr val="tx1"/>
                </a:solidFill>
              </a:rPr>
              <a:t> · Sonia </a:t>
            </a:r>
            <a:r>
              <a:rPr lang="en-US" sz="1200" dirty="0" err="1" smtClean="0">
                <a:solidFill>
                  <a:schemeClr val="tx1"/>
                </a:solidFill>
              </a:rPr>
              <a:t>Nugueira</a:t>
            </a:r>
            <a:r>
              <a:rPr lang="en-US" sz="1200" dirty="0" smtClean="0">
                <a:solidFill>
                  <a:schemeClr val="tx1"/>
                </a:solidFill>
              </a:rPr>
              <a:t> </a:t>
            </a:r>
            <a:r>
              <a:rPr lang="en-US" sz="1200" dirty="0" err="1" smtClean="0">
                <a:solidFill>
                  <a:schemeClr val="tx1"/>
                </a:solidFill>
              </a:rPr>
              <a:t>Pedreira</a:t>
            </a:r>
            <a:r>
              <a:rPr lang="en-US" sz="1200" dirty="0" smtClean="0">
                <a:solidFill>
                  <a:schemeClr val="tx1"/>
                </a:solidFill>
              </a:rPr>
              <a:t> · Jesus </a:t>
            </a:r>
            <a:r>
              <a:rPr lang="en-US" sz="1200" dirty="0" err="1" smtClean="0">
                <a:solidFill>
                  <a:schemeClr val="tx1"/>
                </a:solidFill>
              </a:rPr>
              <a:t>Cuadra</a:t>
            </a:r>
            <a:r>
              <a:rPr lang="en-US" sz="1200" dirty="0" smtClean="0">
                <a:solidFill>
                  <a:schemeClr val="tx1"/>
                </a:solidFill>
              </a:rPr>
              <a:t> Perez · Al </a:t>
            </a:r>
            <a:r>
              <a:rPr lang="en-US" sz="1200" dirty="0" err="1" smtClean="0">
                <a:solidFill>
                  <a:schemeClr val="tx1"/>
                </a:solidFill>
              </a:rPr>
              <a:t>Rabiei</a:t>
            </a:r>
            <a:r>
              <a:rPr lang="en-US" sz="1200" dirty="0" smtClean="0">
                <a:solidFill>
                  <a:schemeClr val="tx1"/>
                </a:solidFill>
              </a:rPr>
              <a:t> · </a:t>
            </a:r>
            <a:r>
              <a:rPr lang="en-US" sz="1200" dirty="0" err="1" smtClean="0">
                <a:solidFill>
                  <a:schemeClr val="tx1"/>
                </a:solidFill>
              </a:rPr>
              <a:t>Claudie</a:t>
            </a:r>
            <a:r>
              <a:rPr lang="en-US" sz="1200" dirty="0" smtClean="0">
                <a:solidFill>
                  <a:schemeClr val="tx1"/>
                </a:solidFill>
              </a:rPr>
              <a:t> </a:t>
            </a:r>
            <a:r>
              <a:rPr lang="en-US" sz="1200" dirty="0" err="1" smtClean="0">
                <a:solidFill>
                  <a:schemeClr val="tx1"/>
                </a:solidFill>
              </a:rPr>
              <a:t>Ramond</a:t>
            </a:r>
            <a:r>
              <a:rPr lang="en-US" sz="1200" dirty="0" smtClean="0">
                <a:solidFill>
                  <a:schemeClr val="tx1"/>
                </a:solidFill>
              </a:rPr>
              <a:t> · Clarissa </a:t>
            </a:r>
            <a:r>
              <a:rPr lang="en-US" sz="1200" dirty="0" err="1" smtClean="0">
                <a:solidFill>
                  <a:schemeClr val="tx1"/>
                </a:solidFill>
              </a:rPr>
              <a:t>Ruggieri</a:t>
            </a:r>
            <a:r>
              <a:rPr lang="en-US" sz="1200" dirty="0" smtClean="0">
                <a:solidFill>
                  <a:schemeClr val="tx1"/>
                </a:solidFill>
              </a:rPr>
              <a:t> · Celia Simpson · Jake Solomon · Margarita </a:t>
            </a:r>
            <a:r>
              <a:rPr lang="en-US" sz="1200" dirty="0" err="1" smtClean="0">
                <a:solidFill>
                  <a:schemeClr val="tx1"/>
                </a:solidFill>
              </a:rPr>
              <a:t>Soltero</a:t>
            </a:r>
            <a:r>
              <a:rPr lang="en-US" sz="1200" dirty="0" smtClean="0">
                <a:solidFill>
                  <a:schemeClr val="tx1"/>
                </a:solidFill>
              </a:rPr>
              <a:t> · Hilary </a:t>
            </a:r>
            <a:r>
              <a:rPr lang="en-US" sz="1200" dirty="0" err="1" smtClean="0">
                <a:solidFill>
                  <a:schemeClr val="tx1"/>
                </a:solidFill>
              </a:rPr>
              <a:t>Spenceley</a:t>
            </a:r>
            <a:r>
              <a:rPr lang="en-US" sz="1200" dirty="0" smtClean="0">
                <a:solidFill>
                  <a:schemeClr val="tx1"/>
                </a:solidFill>
              </a:rPr>
              <a:t> · Claude Steiner · Thomas </a:t>
            </a:r>
            <a:r>
              <a:rPr lang="en-US" sz="1200" dirty="0" err="1" smtClean="0">
                <a:solidFill>
                  <a:schemeClr val="tx1"/>
                </a:solidFill>
              </a:rPr>
              <a:t>Steinert</a:t>
            </a:r>
            <a:r>
              <a:rPr lang="en-US" sz="1200" dirty="0" smtClean="0">
                <a:solidFill>
                  <a:schemeClr val="tx1"/>
                </a:solidFill>
              </a:rPr>
              <a:t> · Students at </a:t>
            </a:r>
            <a:r>
              <a:rPr lang="en-US" sz="1200" dirty="0" err="1" smtClean="0">
                <a:solidFill>
                  <a:schemeClr val="tx1"/>
                </a:solidFill>
              </a:rPr>
              <a:t>Instituto</a:t>
            </a:r>
            <a:r>
              <a:rPr lang="en-US" sz="1200" dirty="0" smtClean="0">
                <a:solidFill>
                  <a:schemeClr val="tx1"/>
                </a:solidFill>
              </a:rPr>
              <a:t> </a:t>
            </a:r>
            <a:r>
              <a:rPr lang="en-US" sz="1200" dirty="0" err="1" smtClean="0">
                <a:solidFill>
                  <a:schemeClr val="tx1"/>
                </a:solidFill>
              </a:rPr>
              <a:t>Mexicano</a:t>
            </a:r>
            <a:r>
              <a:rPr lang="en-US" sz="1200" dirty="0" smtClean="0">
                <a:solidFill>
                  <a:schemeClr val="tx1"/>
                </a:solidFill>
              </a:rPr>
              <a:t> de </a:t>
            </a:r>
            <a:r>
              <a:rPr lang="en-US" sz="1200" dirty="0" err="1" smtClean="0">
                <a:solidFill>
                  <a:schemeClr val="tx1"/>
                </a:solidFill>
              </a:rPr>
              <a:t>Analisis</a:t>
            </a:r>
            <a:r>
              <a:rPr lang="en-US" sz="1200" dirty="0" smtClean="0">
                <a:solidFill>
                  <a:schemeClr val="tx1"/>
                </a:solidFill>
              </a:rPr>
              <a:t> </a:t>
            </a:r>
            <a:r>
              <a:rPr lang="en-US" sz="1200" dirty="0" err="1" smtClean="0">
                <a:solidFill>
                  <a:schemeClr val="tx1"/>
                </a:solidFill>
              </a:rPr>
              <a:t>Transaccional</a:t>
            </a:r>
            <a:r>
              <a:rPr lang="en-US" sz="1200" dirty="0" smtClean="0">
                <a:solidFill>
                  <a:schemeClr val="tx1"/>
                </a:solidFill>
              </a:rPr>
              <a:t> · Karen </a:t>
            </a:r>
            <a:r>
              <a:rPr lang="en-US" sz="1200" dirty="0" err="1" smtClean="0">
                <a:solidFill>
                  <a:schemeClr val="tx1"/>
                </a:solidFill>
              </a:rPr>
              <a:t>Swander</a:t>
            </a:r>
            <a:r>
              <a:rPr lang="en-US" sz="1200" dirty="0" smtClean="0">
                <a:solidFill>
                  <a:schemeClr val="tx1"/>
                </a:solidFill>
              </a:rPr>
              <a:t> · TA Association of Scotland · Jose Antonio </a:t>
            </a:r>
            <a:r>
              <a:rPr lang="en-US" sz="1200" dirty="0" err="1" smtClean="0">
                <a:solidFill>
                  <a:schemeClr val="tx1"/>
                </a:solidFill>
              </a:rPr>
              <a:t>Chumillas</a:t>
            </a:r>
            <a:r>
              <a:rPr lang="en-US" sz="1200" dirty="0" smtClean="0">
                <a:solidFill>
                  <a:schemeClr val="tx1"/>
                </a:solidFill>
              </a:rPr>
              <a:t> Talavera · </a:t>
            </a:r>
            <a:r>
              <a:rPr lang="en-US" sz="1200" dirty="0" err="1" smtClean="0">
                <a:solidFill>
                  <a:schemeClr val="tx1"/>
                </a:solidFill>
              </a:rPr>
              <a:t>Henk</a:t>
            </a:r>
            <a:r>
              <a:rPr lang="en-US" sz="1200" dirty="0" smtClean="0">
                <a:solidFill>
                  <a:schemeClr val="tx1"/>
                </a:solidFill>
              </a:rPr>
              <a:t> </a:t>
            </a:r>
            <a:r>
              <a:rPr lang="en-US" sz="1200" dirty="0" err="1" smtClean="0">
                <a:solidFill>
                  <a:schemeClr val="tx1"/>
                </a:solidFill>
              </a:rPr>
              <a:t>Tigchekaar</a:t>
            </a:r>
            <a:r>
              <a:rPr lang="en-US" sz="1200" dirty="0" smtClean="0">
                <a:solidFill>
                  <a:schemeClr val="tx1"/>
                </a:solidFill>
              </a:rPr>
              <a:t> · Anne Timpson · Lisa </a:t>
            </a:r>
            <a:r>
              <a:rPr lang="en-US" sz="1200" dirty="0" err="1" smtClean="0">
                <a:solidFill>
                  <a:schemeClr val="tx1"/>
                </a:solidFill>
              </a:rPr>
              <a:t>Topliss</a:t>
            </a:r>
            <a:r>
              <a:rPr lang="en-US" sz="1200" dirty="0" smtClean="0">
                <a:solidFill>
                  <a:schemeClr val="tx1"/>
                </a:solidFill>
              </a:rPr>
              <a:t> · Reiko True · UNAT-</a:t>
            </a:r>
            <a:r>
              <a:rPr lang="en-US" sz="1200" dirty="0" err="1" smtClean="0">
                <a:solidFill>
                  <a:schemeClr val="tx1"/>
                </a:solidFill>
              </a:rPr>
              <a:t>Brasil</a:t>
            </a:r>
            <a:r>
              <a:rPr lang="en-US" sz="1200" dirty="0" smtClean="0">
                <a:solidFill>
                  <a:schemeClr val="tx1"/>
                </a:solidFill>
              </a:rPr>
              <a:t> · Pablo A </a:t>
            </a:r>
            <a:r>
              <a:rPr lang="en-US" sz="1200" dirty="0" err="1" smtClean="0">
                <a:solidFill>
                  <a:schemeClr val="tx1"/>
                </a:solidFill>
              </a:rPr>
              <a:t>Yague</a:t>
            </a:r>
            <a:r>
              <a:rPr lang="en-US" sz="1200" dirty="0" smtClean="0">
                <a:solidFill>
                  <a:schemeClr val="tx1"/>
                </a:solidFill>
              </a:rPr>
              <a:t> </a:t>
            </a:r>
            <a:r>
              <a:rPr lang="en-US" sz="1200" dirty="0" err="1" smtClean="0">
                <a:solidFill>
                  <a:schemeClr val="tx1"/>
                </a:solidFill>
              </a:rPr>
              <a:t>Valentin</a:t>
            </a:r>
            <a:r>
              <a:rPr lang="en-US" sz="1200" dirty="0" smtClean="0">
                <a:solidFill>
                  <a:schemeClr val="tx1"/>
                </a:solidFill>
              </a:rPr>
              <a:t> · Alejandro Velez · Florence Van Loon · Jonathan B. Weiss · Laurie Weiss · </a:t>
            </a:r>
            <a:r>
              <a:rPr lang="en-US" sz="1200" dirty="0" err="1" smtClean="0">
                <a:solidFill>
                  <a:schemeClr val="tx1"/>
                </a:solidFill>
              </a:rPr>
              <a:t>Xinergia</a:t>
            </a:r>
            <a:r>
              <a:rPr lang="en-US" sz="1200" dirty="0" smtClean="0">
                <a:solidFill>
                  <a:schemeClr val="tx1"/>
                </a:solidFill>
              </a:rPr>
              <a:t> · Jeff </a:t>
            </a:r>
            <a:r>
              <a:rPr lang="en-US" sz="1200" dirty="0" err="1" smtClean="0">
                <a:solidFill>
                  <a:schemeClr val="tx1"/>
                </a:solidFill>
              </a:rPr>
              <a:t>Zeig</a:t>
            </a:r>
            <a:endParaRPr lang="en-US" sz="1200" dirty="0" smtClean="0">
              <a:solidFill>
                <a:schemeClr val="tx1"/>
              </a:solidFill>
            </a:endParaRPr>
          </a:p>
          <a:p>
            <a:pPr algn="l"/>
            <a:endParaRPr lang="en-US" sz="1200" dirty="0" smtClean="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Eric Leonard Bernstein</a:t>
            </a:r>
            <a:endParaRPr lang="en-US" dirty="0"/>
          </a:p>
        </p:txBody>
      </p:sp>
      <p:pic>
        <p:nvPicPr>
          <p:cNvPr id="272386" name="Picture 2" descr="C:\Users\Carol\Desktop\Archive Photos\Eric Berne age one .jpg"/>
          <p:cNvPicPr>
            <a:picLocks noChangeAspect="1" noChangeArrowheads="1"/>
          </p:cNvPicPr>
          <p:nvPr/>
        </p:nvPicPr>
        <p:blipFill>
          <a:blip r:embed="rId3" cstate="print"/>
          <a:srcRect/>
          <a:stretch>
            <a:fillRect/>
          </a:stretch>
        </p:blipFill>
        <p:spPr bwMode="auto">
          <a:xfrm rot="21440624">
            <a:off x="3183885" y="854224"/>
            <a:ext cx="2741498" cy="59436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Your donation welcome!</a:t>
            </a:r>
            <a:endParaRPr lang="en-US" dirty="0"/>
          </a:p>
        </p:txBody>
      </p:sp>
      <p:sp>
        <p:nvSpPr>
          <p:cNvPr id="3" name="Content Placeholder 2"/>
          <p:cNvSpPr>
            <a:spLocks noGrp="1"/>
          </p:cNvSpPr>
          <p:nvPr>
            <p:ph idx="1"/>
          </p:nvPr>
        </p:nvSpPr>
        <p:spPr>
          <a:xfrm>
            <a:off x="457200" y="1219200"/>
            <a:ext cx="8229600" cy="4906963"/>
          </a:xfrm>
        </p:spPr>
        <p:txBody>
          <a:bodyPr>
            <a:normAutofit/>
          </a:bodyPr>
          <a:lstStyle/>
          <a:p>
            <a:pPr algn="ctr"/>
            <a:r>
              <a:rPr lang="en-US" dirty="0" smtClean="0"/>
              <a:t>Please become one of our supporters and donate to the Eric Berne Archive Fund at</a:t>
            </a:r>
          </a:p>
          <a:p>
            <a:pPr algn="ctr"/>
            <a:r>
              <a:rPr lang="en-US" b="1" dirty="0" smtClean="0"/>
              <a:t>EricBerneArchives.org</a:t>
            </a:r>
          </a:p>
          <a:p>
            <a:pPr algn="ctr"/>
            <a:endParaRPr lang="en-US" b="1" dirty="0" smtClean="0"/>
          </a:p>
          <a:p>
            <a:pPr algn="ctr"/>
            <a:r>
              <a:rPr lang="en-US" dirty="0" smtClean="0"/>
              <a:t>Every donation will serve to increase the size of the Eric Berne Collection at the University of California in SF. We welcome your participation and we are grateful for your help!</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Old McGill, 1931</a:t>
            </a:r>
            <a:endParaRPr lang="en-US" dirty="0"/>
          </a:p>
        </p:txBody>
      </p:sp>
      <p:pic>
        <p:nvPicPr>
          <p:cNvPr id="5122" name="Picture 2" descr="C:\Users\Carol\Pictures\Eric Berne2 photo version\Old McGill, 1931.JPG"/>
          <p:cNvPicPr>
            <a:picLocks noChangeAspect="1" noChangeArrowheads="1"/>
          </p:cNvPicPr>
          <p:nvPr/>
        </p:nvPicPr>
        <p:blipFill>
          <a:blip r:embed="rId3" cstate="print"/>
          <a:srcRect l="19908" r="24857"/>
          <a:stretch>
            <a:fillRect/>
          </a:stretch>
        </p:blipFill>
        <p:spPr bwMode="auto">
          <a:xfrm>
            <a:off x="2286000" y="859630"/>
            <a:ext cx="4572000" cy="6207919"/>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McGill Graduation, 1931</a:t>
            </a:r>
            <a:endParaRPr lang="en-US" dirty="0"/>
          </a:p>
        </p:txBody>
      </p:sp>
      <p:pic>
        <p:nvPicPr>
          <p:cNvPr id="114690" name="Picture 2" descr="C:\Users\Carol\Desktop\Archive Photos\EB College Graduation.jpg"/>
          <p:cNvPicPr>
            <a:picLocks noChangeAspect="1" noChangeArrowheads="1"/>
          </p:cNvPicPr>
          <p:nvPr/>
        </p:nvPicPr>
        <p:blipFill>
          <a:blip r:embed="rId3" cstate="print"/>
          <a:srcRect l="9998" t="7866" r="6688" b="4494"/>
          <a:stretch>
            <a:fillRect/>
          </a:stretch>
        </p:blipFill>
        <p:spPr bwMode="auto">
          <a:xfrm>
            <a:off x="2667000" y="914400"/>
            <a:ext cx="3810000" cy="59436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4866</TotalTime>
  <Words>5982</Words>
  <Application>Microsoft Office PowerPoint</Application>
  <PresentationFormat>On-screen Show (4:3)</PresentationFormat>
  <Paragraphs>276</Paragraphs>
  <Slides>70</Slides>
  <Notes>68</Notes>
  <HiddenSlides>0</HiddenSlides>
  <MMClips>6</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2" baseType="lpstr">
      <vt:lpstr>Office Theme</vt:lpstr>
      <vt:lpstr>Acrobat Document</vt:lpstr>
      <vt:lpstr>Eric Berne Archives</vt:lpstr>
      <vt:lpstr>Introduction</vt:lpstr>
      <vt:lpstr>The Berne Family Home Carmel, California</vt:lpstr>
      <vt:lpstr>The Family Home </vt:lpstr>
      <vt:lpstr>The Gate </vt:lpstr>
      <vt:lpstr>Archives Material</vt:lpstr>
      <vt:lpstr>Eric Leonard Bernstein</vt:lpstr>
      <vt:lpstr>Old McGill, 1931</vt:lpstr>
      <vt:lpstr>McGill Graduation, 1931</vt:lpstr>
      <vt:lpstr>Slide 10</vt:lpstr>
      <vt:lpstr>Slide 11</vt:lpstr>
      <vt:lpstr>[Games Photo]</vt:lpstr>
      <vt:lpstr>Medical License, 1945</vt:lpstr>
      <vt:lpstr>APA</vt:lpstr>
      <vt:lpstr>American Psychiatric Life Fellow, 1969</vt:lpstr>
      <vt:lpstr>Teaching Member Certificate, 1960</vt:lpstr>
      <vt:lpstr>Death Certificate, 1970</vt:lpstr>
      <vt:lpstr>Inventor</vt:lpstr>
      <vt:lpstr>Inventions for Navy, 1942</vt:lpstr>
      <vt:lpstr>Drawing of Invention</vt:lpstr>
      <vt:lpstr>Drawing of Invention</vt:lpstr>
      <vt:lpstr>Drawing of Invention</vt:lpstr>
      <vt:lpstr>The Person</vt:lpstr>
      <vt:lpstr>The Decade of his 20’s</vt:lpstr>
      <vt:lpstr>Letter: Formal Beginning of Analysis</vt:lpstr>
      <vt:lpstr>Eric Berne and Ruth Wedding Day</vt:lpstr>
      <vt:lpstr>Eric, Elinor and Ellen </vt:lpstr>
      <vt:lpstr>Marriage to Dorothy Way</vt:lpstr>
      <vt:lpstr>[Photo of Eric and Dorothy Way or whole family]</vt:lpstr>
      <vt:lpstr>Rick and Terry</vt:lpstr>
      <vt:lpstr>Psychiatrist</vt:lpstr>
      <vt:lpstr>Your donation welcome!</vt:lpstr>
      <vt:lpstr>On Curing People</vt:lpstr>
      <vt:lpstr>Practice Ideals, 1941</vt:lpstr>
      <vt:lpstr>Eric’s Values: Money and Medicine</vt:lpstr>
      <vt:lpstr>Eric as Patient Advocate: Letter Supporting Soldiers Needs</vt:lpstr>
      <vt:lpstr>Eric Speaking on Learning Psychotherapy</vt:lpstr>
      <vt:lpstr>Eric Berne on Scripts</vt:lpstr>
      <vt:lpstr>Interpretation About Money</vt:lpstr>
      <vt:lpstr>Intuition</vt:lpstr>
      <vt:lpstr>Gertrude Stein Letter, 1932</vt:lpstr>
      <vt:lpstr>Intuition, 1962</vt:lpstr>
      <vt:lpstr>Karl Menninger Letter, 1949</vt:lpstr>
      <vt:lpstr>Author</vt:lpstr>
      <vt:lpstr>Eric Berne, 1965</vt:lpstr>
      <vt:lpstr> Eric Berne’s Pen Names</vt:lpstr>
      <vt:lpstr>Eric Berne’s Study</vt:lpstr>
      <vt:lpstr>Eric Berne’s Study</vt:lpstr>
      <vt:lpstr>Dreams by Lennard Gandalac</vt:lpstr>
      <vt:lpstr>Human Nature in Peace and War, 1945</vt:lpstr>
      <vt:lpstr>Clinical Significance of the  Birth Certificate</vt:lpstr>
      <vt:lpstr>Who Was Condom?, 1940</vt:lpstr>
      <vt:lpstr>Who Was Condom?</vt:lpstr>
      <vt:lpstr>Games People Play –  Hand Written Title Page</vt:lpstr>
      <vt:lpstr>Games People Play – Hand Written Cover Concept</vt:lpstr>
      <vt:lpstr>World travels</vt:lpstr>
      <vt:lpstr>Fiji Islands, 1959</vt:lpstr>
      <vt:lpstr>Comparative Psychiatry  and Tropical Psychiatry, 1956</vt:lpstr>
      <vt:lpstr>Letter from New Zealand, 1958</vt:lpstr>
      <vt:lpstr>Letter from USSR, 1958</vt:lpstr>
      <vt:lpstr>Psychopathology in Tahati, 1958</vt:lpstr>
      <vt:lpstr>Letter to Dutch New Guinea, 1958</vt:lpstr>
      <vt:lpstr>Bibliography Books</vt:lpstr>
      <vt:lpstr>Bibliography through 1960</vt:lpstr>
      <vt:lpstr>[]</vt:lpstr>
      <vt:lpstr>[]</vt:lpstr>
      <vt:lpstr>Veterans Administration Letter, 1954</vt:lpstr>
      <vt:lpstr>Cover: New Yorker Magazine</vt:lpstr>
      <vt:lpstr>www.EricBerneArchives.org</vt:lpstr>
      <vt:lpstr>Your donation welcome!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 Solomon</dc:creator>
  <cp:lastModifiedBy>Carol Solomon</cp:lastModifiedBy>
  <cp:revision>459</cp:revision>
  <dcterms:created xsi:type="dcterms:W3CDTF">2013-06-22T19:36:18Z</dcterms:created>
  <dcterms:modified xsi:type="dcterms:W3CDTF">2014-09-07T02:36:14Z</dcterms:modified>
</cp:coreProperties>
</file>